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90" r:id="rId3"/>
    <p:sldId id="295" r:id="rId4"/>
    <p:sldId id="8597" r:id="rId5"/>
    <p:sldId id="8598" r:id="rId6"/>
    <p:sldId id="8599" r:id="rId7"/>
    <p:sldId id="269" r:id="rId8"/>
    <p:sldId id="8529" r:id="rId9"/>
    <p:sldId id="8600" r:id="rId10"/>
    <p:sldId id="296" r:id="rId11"/>
    <p:sldId id="8435" r:id="rId12"/>
    <p:sldId id="8601" r:id="rId13"/>
    <p:sldId id="8604" r:id="rId14"/>
    <p:sldId id="8605" r:id="rId15"/>
    <p:sldId id="8606" r:id="rId16"/>
    <p:sldId id="8607" r:id="rId17"/>
    <p:sldId id="297" r:id="rId18"/>
    <p:sldId id="8608" r:id="rId19"/>
    <p:sldId id="8610" r:id="rId20"/>
    <p:sldId id="8611" r:id="rId21"/>
    <p:sldId id="8612" r:id="rId22"/>
    <p:sldId id="8613" r:id="rId23"/>
    <p:sldId id="8614" r:id="rId24"/>
    <p:sldId id="8615" r:id="rId25"/>
    <p:sldId id="8616" r:id="rId26"/>
    <p:sldId id="294"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6" autoAdjust="0"/>
    <p:restoredTop sz="94660"/>
  </p:normalViewPr>
  <p:slideViewPr>
    <p:cSldViewPr snapToGrid="0">
      <p:cViewPr varScale="1">
        <p:scale>
          <a:sx n="114" d="100"/>
          <a:sy n="114" d="100"/>
        </p:scale>
        <p:origin x="468" y="108"/>
      </p:cViewPr>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9E29FD-5CB0-43B2-8DE4-7A81EECF5A0B}" type="datetimeFigureOut">
              <a:rPr lang="zh-CN" altLang="en-US" smtClean="0"/>
              <a:t>2018/10/9 Tuesday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A2CAD8-F91A-409A-B778-AA74111763F6}" type="slidenum">
              <a:rPr lang="zh-CN" altLang="en-US" smtClean="0"/>
              <a:t>‹#›</a:t>
            </a:fld>
            <a:endParaRPr lang="zh-CN" altLang="en-US"/>
          </a:p>
        </p:txBody>
      </p:sp>
    </p:spTree>
    <p:extLst>
      <p:ext uri="{BB962C8B-B14F-4D97-AF65-F5344CB8AC3E}">
        <p14:creationId xmlns:p14="http://schemas.microsoft.com/office/powerpoint/2010/main" val="35440312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7</a:t>
            </a:fld>
            <a:endParaRPr lang="zh-CN" altLang="en-US"/>
          </a:p>
        </p:txBody>
      </p:sp>
    </p:spTree>
    <p:extLst>
      <p:ext uri="{BB962C8B-B14F-4D97-AF65-F5344CB8AC3E}">
        <p14:creationId xmlns:p14="http://schemas.microsoft.com/office/powerpoint/2010/main" val="39240576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20</a:t>
            </a:fld>
            <a:endParaRPr lang="zh-CN" altLang="en-US"/>
          </a:p>
        </p:txBody>
      </p:sp>
    </p:spTree>
    <p:extLst>
      <p:ext uri="{BB962C8B-B14F-4D97-AF65-F5344CB8AC3E}">
        <p14:creationId xmlns:p14="http://schemas.microsoft.com/office/powerpoint/2010/main" val="3636692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21</a:t>
            </a:fld>
            <a:endParaRPr lang="zh-CN" altLang="en-US"/>
          </a:p>
        </p:txBody>
      </p:sp>
    </p:spTree>
    <p:extLst>
      <p:ext uri="{BB962C8B-B14F-4D97-AF65-F5344CB8AC3E}">
        <p14:creationId xmlns:p14="http://schemas.microsoft.com/office/powerpoint/2010/main" val="8679408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22</a:t>
            </a:fld>
            <a:endParaRPr lang="zh-CN" altLang="en-US"/>
          </a:p>
        </p:txBody>
      </p:sp>
    </p:spTree>
    <p:extLst>
      <p:ext uri="{BB962C8B-B14F-4D97-AF65-F5344CB8AC3E}">
        <p14:creationId xmlns:p14="http://schemas.microsoft.com/office/powerpoint/2010/main" val="14755662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23</a:t>
            </a:fld>
            <a:endParaRPr lang="zh-CN" altLang="en-US"/>
          </a:p>
        </p:txBody>
      </p:sp>
    </p:spTree>
    <p:extLst>
      <p:ext uri="{BB962C8B-B14F-4D97-AF65-F5344CB8AC3E}">
        <p14:creationId xmlns:p14="http://schemas.microsoft.com/office/powerpoint/2010/main" val="16550731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24</a:t>
            </a:fld>
            <a:endParaRPr lang="zh-CN" altLang="en-US"/>
          </a:p>
        </p:txBody>
      </p:sp>
    </p:spTree>
    <p:extLst>
      <p:ext uri="{BB962C8B-B14F-4D97-AF65-F5344CB8AC3E}">
        <p14:creationId xmlns:p14="http://schemas.microsoft.com/office/powerpoint/2010/main" val="34098543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25</a:t>
            </a:fld>
            <a:endParaRPr lang="zh-CN" altLang="en-US"/>
          </a:p>
        </p:txBody>
      </p:sp>
    </p:spTree>
    <p:extLst>
      <p:ext uri="{BB962C8B-B14F-4D97-AF65-F5344CB8AC3E}">
        <p14:creationId xmlns:p14="http://schemas.microsoft.com/office/powerpoint/2010/main" val="2490657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18C319-592B-4604-8379-677AD2D98A71}" type="slidenum">
              <a:rPr lang="zh-CN" altLang="en-US" smtClean="0"/>
              <a:t>8</a:t>
            </a:fld>
            <a:endParaRPr lang="zh-CN" altLang="en-US"/>
          </a:p>
        </p:txBody>
      </p:sp>
    </p:spTree>
    <p:extLst>
      <p:ext uri="{BB962C8B-B14F-4D97-AF65-F5344CB8AC3E}">
        <p14:creationId xmlns:p14="http://schemas.microsoft.com/office/powerpoint/2010/main" val="20007341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11</a:t>
            </a:fld>
            <a:endParaRPr lang="zh-CN" altLang="en-US"/>
          </a:p>
        </p:txBody>
      </p:sp>
    </p:spTree>
    <p:extLst>
      <p:ext uri="{BB962C8B-B14F-4D97-AF65-F5344CB8AC3E}">
        <p14:creationId xmlns:p14="http://schemas.microsoft.com/office/powerpoint/2010/main" val="2662089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12</a:t>
            </a:fld>
            <a:endParaRPr lang="zh-CN" altLang="en-US"/>
          </a:p>
        </p:txBody>
      </p:sp>
    </p:spTree>
    <p:extLst>
      <p:ext uri="{BB962C8B-B14F-4D97-AF65-F5344CB8AC3E}">
        <p14:creationId xmlns:p14="http://schemas.microsoft.com/office/powerpoint/2010/main" val="28233985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13</a:t>
            </a:fld>
            <a:endParaRPr lang="zh-CN" altLang="en-US"/>
          </a:p>
        </p:txBody>
      </p:sp>
    </p:spTree>
    <p:extLst>
      <p:ext uri="{BB962C8B-B14F-4D97-AF65-F5344CB8AC3E}">
        <p14:creationId xmlns:p14="http://schemas.microsoft.com/office/powerpoint/2010/main" val="39343711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14</a:t>
            </a:fld>
            <a:endParaRPr lang="zh-CN" altLang="en-US"/>
          </a:p>
        </p:txBody>
      </p:sp>
    </p:spTree>
    <p:extLst>
      <p:ext uri="{BB962C8B-B14F-4D97-AF65-F5344CB8AC3E}">
        <p14:creationId xmlns:p14="http://schemas.microsoft.com/office/powerpoint/2010/main" val="38251236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15</a:t>
            </a:fld>
            <a:endParaRPr lang="zh-CN" altLang="en-US"/>
          </a:p>
        </p:txBody>
      </p:sp>
    </p:spTree>
    <p:extLst>
      <p:ext uri="{BB962C8B-B14F-4D97-AF65-F5344CB8AC3E}">
        <p14:creationId xmlns:p14="http://schemas.microsoft.com/office/powerpoint/2010/main" val="31843286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16</a:t>
            </a:fld>
            <a:endParaRPr lang="zh-CN" altLang="en-US"/>
          </a:p>
        </p:txBody>
      </p:sp>
    </p:spTree>
    <p:extLst>
      <p:ext uri="{BB962C8B-B14F-4D97-AF65-F5344CB8AC3E}">
        <p14:creationId xmlns:p14="http://schemas.microsoft.com/office/powerpoint/2010/main" val="2224368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668CC2D-76F1-462D-95A1-A11D84385989}" type="slidenum">
              <a:rPr lang="zh-CN" altLang="en-US" smtClean="0"/>
              <a:t>19</a:t>
            </a:fld>
            <a:endParaRPr lang="zh-CN" altLang="en-US"/>
          </a:p>
        </p:txBody>
      </p:sp>
    </p:spTree>
    <p:extLst>
      <p:ext uri="{BB962C8B-B14F-4D97-AF65-F5344CB8AC3E}">
        <p14:creationId xmlns:p14="http://schemas.microsoft.com/office/powerpoint/2010/main" val="29512639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9E6307-B339-4BB6-917D-3C23473274C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2072071-EDC3-4497-9CF5-D380D82635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260F51E2-6110-42B6-AD1C-2A061E700915}"/>
              </a:ext>
            </a:extLst>
          </p:cNvPr>
          <p:cNvSpPr>
            <a:spLocks noGrp="1"/>
          </p:cNvSpPr>
          <p:nvPr>
            <p:ph type="dt" sz="half" idx="10"/>
          </p:nvPr>
        </p:nvSpPr>
        <p:spPr/>
        <p:txBody>
          <a:bodyPr/>
          <a:lstStyle/>
          <a:p>
            <a:fld id="{851456EF-EDA7-466D-90A9-97D47B7037CB}" type="datetimeFigureOut">
              <a:rPr lang="zh-CN" altLang="en-US" smtClean="0"/>
              <a:t>2018/10/9 Tuesday</a:t>
            </a:fld>
            <a:endParaRPr lang="zh-CN" altLang="en-US"/>
          </a:p>
        </p:txBody>
      </p:sp>
      <p:sp>
        <p:nvSpPr>
          <p:cNvPr id="5" name="页脚占位符 4">
            <a:extLst>
              <a:ext uri="{FF2B5EF4-FFF2-40B4-BE49-F238E27FC236}">
                <a16:creationId xmlns:a16="http://schemas.microsoft.com/office/drawing/2014/main" id="{0FB077BF-E70D-46F2-806A-019D5E9D853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190F3DE-A7B7-4C33-862E-179405C3ACF5}"/>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253811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DF56CA-60B2-41D2-9BC1-9F491180B7C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D036413-0D1F-49C6-ABC3-E88B00AA9D19}"/>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90967AC-5B2E-4CE5-B02B-28F41E919F81}"/>
              </a:ext>
            </a:extLst>
          </p:cNvPr>
          <p:cNvSpPr>
            <a:spLocks noGrp="1"/>
          </p:cNvSpPr>
          <p:nvPr>
            <p:ph type="dt" sz="half" idx="10"/>
          </p:nvPr>
        </p:nvSpPr>
        <p:spPr/>
        <p:txBody>
          <a:bodyPr/>
          <a:lstStyle/>
          <a:p>
            <a:fld id="{851456EF-EDA7-466D-90A9-97D47B7037CB}" type="datetimeFigureOut">
              <a:rPr lang="zh-CN" altLang="en-US" smtClean="0"/>
              <a:t>2018/10/9 Tuesday</a:t>
            </a:fld>
            <a:endParaRPr lang="zh-CN" altLang="en-US"/>
          </a:p>
        </p:txBody>
      </p:sp>
      <p:sp>
        <p:nvSpPr>
          <p:cNvPr id="5" name="页脚占位符 4">
            <a:extLst>
              <a:ext uri="{FF2B5EF4-FFF2-40B4-BE49-F238E27FC236}">
                <a16:creationId xmlns:a16="http://schemas.microsoft.com/office/drawing/2014/main" id="{8E7432D6-B28E-4415-90A8-1491910D2A2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FD1B169-DE41-4C59-B264-6376E14F05E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596725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F2B3E7E-5BF0-4A59-8E75-85A611782CB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8194D29-58BB-4975-B376-EF1A5BC29E8C}"/>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808C711-39DA-4EF0-8F62-5B958554AD34}"/>
              </a:ext>
            </a:extLst>
          </p:cNvPr>
          <p:cNvSpPr>
            <a:spLocks noGrp="1"/>
          </p:cNvSpPr>
          <p:nvPr>
            <p:ph type="dt" sz="half" idx="10"/>
          </p:nvPr>
        </p:nvSpPr>
        <p:spPr/>
        <p:txBody>
          <a:bodyPr/>
          <a:lstStyle/>
          <a:p>
            <a:fld id="{851456EF-EDA7-466D-90A9-97D47B7037CB}" type="datetimeFigureOut">
              <a:rPr lang="zh-CN" altLang="en-US" smtClean="0"/>
              <a:t>2018/10/9 Tuesday</a:t>
            </a:fld>
            <a:endParaRPr lang="zh-CN" altLang="en-US"/>
          </a:p>
        </p:txBody>
      </p:sp>
      <p:sp>
        <p:nvSpPr>
          <p:cNvPr id="5" name="页脚占位符 4">
            <a:extLst>
              <a:ext uri="{FF2B5EF4-FFF2-40B4-BE49-F238E27FC236}">
                <a16:creationId xmlns:a16="http://schemas.microsoft.com/office/drawing/2014/main" id="{E334A974-65FE-4464-B01A-02E8F7EFEA5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5120632-8296-4676-AD40-600AE63B59EE}"/>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8853888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7C25B2B0-692A-46A2-956F-D87A1A3CFB5B}" type="datetimeFigureOut">
              <a:rPr lang="zh-CN" altLang="en-US"/>
              <a:pPr>
                <a:defRPr/>
              </a:pPr>
              <a:t>2018/10/9 Tuesday</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CCE584FB-8213-408C-973A-0BFE315A5B2C}" type="slidenum">
              <a:rPr lang="zh-CN" altLang="en-US"/>
              <a:pPr>
                <a:defRPr/>
              </a:pPr>
              <a:t>‹#›</a:t>
            </a:fld>
            <a:endParaRPr lang="zh-CN" altLang="en-US"/>
          </a:p>
        </p:txBody>
      </p:sp>
    </p:spTree>
    <p:extLst>
      <p:ext uri="{BB962C8B-B14F-4D97-AF65-F5344CB8AC3E}">
        <p14:creationId xmlns:p14="http://schemas.microsoft.com/office/powerpoint/2010/main" val="38409023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EF77EB-7B1C-4797-B807-1B765A21622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F7EB334-C061-42FA-A5AE-07BFA35371E8}"/>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147535A-CA5C-4FEB-8741-595DAEBF8813}"/>
              </a:ext>
            </a:extLst>
          </p:cNvPr>
          <p:cNvSpPr>
            <a:spLocks noGrp="1"/>
          </p:cNvSpPr>
          <p:nvPr>
            <p:ph type="dt" sz="half" idx="10"/>
          </p:nvPr>
        </p:nvSpPr>
        <p:spPr/>
        <p:txBody>
          <a:bodyPr/>
          <a:lstStyle/>
          <a:p>
            <a:fld id="{851456EF-EDA7-466D-90A9-97D47B7037CB}" type="datetimeFigureOut">
              <a:rPr lang="zh-CN" altLang="en-US" smtClean="0"/>
              <a:t>2018/10/9 Tuesday</a:t>
            </a:fld>
            <a:endParaRPr lang="zh-CN" altLang="en-US"/>
          </a:p>
        </p:txBody>
      </p:sp>
      <p:sp>
        <p:nvSpPr>
          <p:cNvPr id="5" name="页脚占位符 4">
            <a:extLst>
              <a:ext uri="{FF2B5EF4-FFF2-40B4-BE49-F238E27FC236}">
                <a16:creationId xmlns:a16="http://schemas.microsoft.com/office/drawing/2014/main" id="{0E5168A3-DC42-4431-B2A4-33DDF8F9422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28EB0B5-8941-4C75-B707-5940D44EDB0D}"/>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6745463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05127F-20D8-4068-878F-48890575BF37}"/>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EB98F518-0D22-4132-8C68-ED1D54680E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6A1F2D2F-B897-46FD-A83C-A03ED06B7A11}"/>
              </a:ext>
            </a:extLst>
          </p:cNvPr>
          <p:cNvSpPr>
            <a:spLocks noGrp="1"/>
          </p:cNvSpPr>
          <p:nvPr>
            <p:ph type="dt" sz="half" idx="10"/>
          </p:nvPr>
        </p:nvSpPr>
        <p:spPr/>
        <p:txBody>
          <a:bodyPr/>
          <a:lstStyle/>
          <a:p>
            <a:fld id="{851456EF-EDA7-466D-90A9-97D47B7037CB}" type="datetimeFigureOut">
              <a:rPr lang="zh-CN" altLang="en-US" smtClean="0"/>
              <a:t>2018/10/9 Tuesday</a:t>
            </a:fld>
            <a:endParaRPr lang="zh-CN" altLang="en-US"/>
          </a:p>
        </p:txBody>
      </p:sp>
      <p:sp>
        <p:nvSpPr>
          <p:cNvPr id="5" name="页脚占位符 4">
            <a:extLst>
              <a:ext uri="{FF2B5EF4-FFF2-40B4-BE49-F238E27FC236}">
                <a16:creationId xmlns:a16="http://schemas.microsoft.com/office/drawing/2014/main" id="{BE6671F4-D60B-47B4-BB35-3100C47437F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E45399D-A2E8-4CAD-B3BB-26E911D8EAC7}"/>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880927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94A8BC-975A-4B24-8DA5-BFD4085B51A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B4331B-1258-49A7-A448-BA619BD2CBFB}"/>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CA832F10-E7A1-4918-9586-614F89310C75}"/>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96315400-E657-44A6-9431-0775D1338014}"/>
              </a:ext>
            </a:extLst>
          </p:cNvPr>
          <p:cNvSpPr>
            <a:spLocks noGrp="1"/>
          </p:cNvSpPr>
          <p:nvPr>
            <p:ph type="dt" sz="half" idx="10"/>
          </p:nvPr>
        </p:nvSpPr>
        <p:spPr/>
        <p:txBody>
          <a:bodyPr/>
          <a:lstStyle/>
          <a:p>
            <a:fld id="{851456EF-EDA7-466D-90A9-97D47B7037CB}" type="datetimeFigureOut">
              <a:rPr lang="zh-CN" altLang="en-US" smtClean="0"/>
              <a:t>2018/10/9 Tuesday</a:t>
            </a:fld>
            <a:endParaRPr lang="zh-CN" altLang="en-US"/>
          </a:p>
        </p:txBody>
      </p:sp>
      <p:sp>
        <p:nvSpPr>
          <p:cNvPr id="6" name="页脚占位符 5">
            <a:extLst>
              <a:ext uri="{FF2B5EF4-FFF2-40B4-BE49-F238E27FC236}">
                <a16:creationId xmlns:a16="http://schemas.microsoft.com/office/drawing/2014/main" id="{894BE32A-A4EE-4002-9DA3-2E867BA7937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905ECE8-9536-4F2A-A2C6-F24A7E3A8A3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955497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728D4C-61C7-4860-85A6-A3F6A9C47BB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5DC5404-67DA-47BC-BDC7-CFE0371E0D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9DC7319B-9EFD-4F2B-AFB4-6F8FF9B70EC3}"/>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0BA08BC7-5813-4F8F-A400-9C517B3D3C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D2A17C35-FA6D-40CF-817E-CED56FC47449}"/>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C908C43-40B8-47E0-BEE5-4D569B395DA2}"/>
              </a:ext>
            </a:extLst>
          </p:cNvPr>
          <p:cNvSpPr>
            <a:spLocks noGrp="1"/>
          </p:cNvSpPr>
          <p:nvPr>
            <p:ph type="dt" sz="half" idx="10"/>
          </p:nvPr>
        </p:nvSpPr>
        <p:spPr/>
        <p:txBody>
          <a:bodyPr/>
          <a:lstStyle/>
          <a:p>
            <a:fld id="{851456EF-EDA7-466D-90A9-97D47B7037CB}" type="datetimeFigureOut">
              <a:rPr lang="zh-CN" altLang="en-US" smtClean="0"/>
              <a:t>2018/10/9 Tuesday</a:t>
            </a:fld>
            <a:endParaRPr lang="zh-CN" altLang="en-US"/>
          </a:p>
        </p:txBody>
      </p:sp>
      <p:sp>
        <p:nvSpPr>
          <p:cNvPr id="8" name="页脚占位符 7">
            <a:extLst>
              <a:ext uri="{FF2B5EF4-FFF2-40B4-BE49-F238E27FC236}">
                <a16:creationId xmlns:a16="http://schemas.microsoft.com/office/drawing/2014/main" id="{5B9C5204-5B7E-43D5-BD5A-EE4E20494E9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9D37292-8C9A-410B-BA66-F18700020CD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586564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D604C9-D928-41DE-A839-3EAEC1FAB62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5DAC134-AFFB-4EBC-8577-3763C77156F6}"/>
              </a:ext>
            </a:extLst>
          </p:cNvPr>
          <p:cNvSpPr>
            <a:spLocks noGrp="1"/>
          </p:cNvSpPr>
          <p:nvPr>
            <p:ph type="dt" sz="half" idx="10"/>
          </p:nvPr>
        </p:nvSpPr>
        <p:spPr/>
        <p:txBody>
          <a:bodyPr/>
          <a:lstStyle/>
          <a:p>
            <a:fld id="{851456EF-EDA7-466D-90A9-97D47B7037CB}" type="datetimeFigureOut">
              <a:rPr lang="zh-CN" altLang="en-US" smtClean="0"/>
              <a:t>2018/10/9 Tuesday</a:t>
            </a:fld>
            <a:endParaRPr lang="zh-CN" altLang="en-US"/>
          </a:p>
        </p:txBody>
      </p:sp>
      <p:sp>
        <p:nvSpPr>
          <p:cNvPr id="4" name="页脚占位符 3">
            <a:extLst>
              <a:ext uri="{FF2B5EF4-FFF2-40B4-BE49-F238E27FC236}">
                <a16:creationId xmlns:a16="http://schemas.microsoft.com/office/drawing/2014/main" id="{65D0B644-513C-4606-84A6-087331DB599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AF4FFAE-F259-4982-A5E1-51E875184446}"/>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150271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B8FB671-D110-4C75-BC20-D71012F4A82D}"/>
              </a:ext>
            </a:extLst>
          </p:cNvPr>
          <p:cNvSpPr>
            <a:spLocks noGrp="1"/>
          </p:cNvSpPr>
          <p:nvPr>
            <p:ph type="dt" sz="half" idx="10"/>
          </p:nvPr>
        </p:nvSpPr>
        <p:spPr/>
        <p:txBody>
          <a:bodyPr/>
          <a:lstStyle/>
          <a:p>
            <a:fld id="{851456EF-EDA7-466D-90A9-97D47B7037CB}" type="datetimeFigureOut">
              <a:rPr lang="zh-CN" altLang="en-US" smtClean="0"/>
              <a:t>2018/10/9 Tuesday</a:t>
            </a:fld>
            <a:endParaRPr lang="zh-CN" altLang="en-US"/>
          </a:p>
        </p:txBody>
      </p:sp>
      <p:sp>
        <p:nvSpPr>
          <p:cNvPr id="3" name="页脚占位符 2">
            <a:extLst>
              <a:ext uri="{FF2B5EF4-FFF2-40B4-BE49-F238E27FC236}">
                <a16:creationId xmlns:a16="http://schemas.microsoft.com/office/drawing/2014/main" id="{14D5A602-2A66-4B9D-AC99-DCA045FC370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AFDC037-E85D-4B1C-AAF2-707E200379B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390718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68E56B-88A9-4A63-AA39-EEC66F4BBF1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ADAD1967-9EA4-49D8-B47A-A4928B9BDA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B30B7C7-9F69-405B-A724-A56FFE8CF0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15A3FB0E-9CF1-484B-B4E7-EDED727E82EA}"/>
              </a:ext>
            </a:extLst>
          </p:cNvPr>
          <p:cNvSpPr>
            <a:spLocks noGrp="1"/>
          </p:cNvSpPr>
          <p:nvPr>
            <p:ph type="dt" sz="half" idx="10"/>
          </p:nvPr>
        </p:nvSpPr>
        <p:spPr/>
        <p:txBody>
          <a:bodyPr/>
          <a:lstStyle/>
          <a:p>
            <a:fld id="{851456EF-EDA7-466D-90A9-97D47B7037CB}" type="datetimeFigureOut">
              <a:rPr lang="zh-CN" altLang="en-US" smtClean="0"/>
              <a:t>2018/10/9 Tuesday</a:t>
            </a:fld>
            <a:endParaRPr lang="zh-CN" altLang="en-US"/>
          </a:p>
        </p:txBody>
      </p:sp>
      <p:sp>
        <p:nvSpPr>
          <p:cNvPr id="6" name="页脚占位符 5">
            <a:extLst>
              <a:ext uri="{FF2B5EF4-FFF2-40B4-BE49-F238E27FC236}">
                <a16:creationId xmlns:a16="http://schemas.microsoft.com/office/drawing/2014/main" id="{A0058464-C1D5-4E69-91AB-FEEADBE5E5F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FD4698F-D47F-464C-8A82-581E076C7912}"/>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075777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ACE7E5-5001-424A-AA19-22C73E29242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37281FE-6EDA-43D6-9015-553BF16EDF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30C39A6-BBC0-4016-B558-EF17FDE349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C7275C6-0447-48E4-871A-D2274E6D9624}"/>
              </a:ext>
            </a:extLst>
          </p:cNvPr>
          <p:cNvSpPr>
            <a:spLocks noGrp="1"/>
          </p:cNvSpPr>
          <p:nvPr>
            <p:ph type="dt" sz="half" idx="10"/>
          </p:nvPr>
        </p:nvSpPr>
        <p:spPr/>
        <p:txBody>
          <a:bodyPr/>
          <a:lstStyle/>
          <a:p>
            <a:fld id="{851456EF-EDA7-466D-90A9-97D47B7037CB}" type="datetimeFigureOut">
              <a:rPr lang="zh-CN" altLang="en-US" smtClean="0"/>
              <a:t>2018/10/9 Tuesday</a:t>
            </a:fld>
            <a:endParaRPr lang="zh-CN" altLang="en-US"/>
          </a:p>
        </p:txBody>
      </p:sp>
      <p:sp>
        <p:nvSpPr>
          <p:cNvPr id="6" name="页脚占位符 5">
            <a:extLst>
              <a:ext uri="{FF2B5EF4-FFF2-40B4-BE49-F238E27FC236}">
                <a16:creationId xmlns:a16="http://schemas.microsoft.com/office/drawing/2014/main" id="{4EAF0A44-B67C-432B-AF7A-A261D75E71C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54500BC-68D8-47FB-87BF-3CAD99BFFBC4}"/>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040532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F7264FB-0618-4E18-959B-77CB113B87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6F56141-EDC8-4561-B210-A15B1651A4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B2B7860-1501-44BF-BDA2-4ECAC48F4C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1456EF-EDA7-466D-90A9-97D47B7037CB}" type="datetimeFigureOut">
              <a:rPr lang="zh-CN" altLang="en-US" smtClean="0"/>
              <a:t>2018/10/9 Tuesday</a:t>
            </a:fld>
            <a:endParaRPr lang="zh-CN" altLang="en-US"/>
          </a:p>
        </p:txBody>
      </p:sp>
      <p:sp>
        <p:nvSpPr>
          <p:cNvPr id="5" name="页脚占位符 4">
            <a:extLst>
              <a:ext uri="{FF2B5EF4-FFF2-40B4-BE49-F238E27FC236}">
                <a16:creationId xmlns:a16="http://schemas.microsoft.com/office/drawing/2014/main" id="{E21586E5-F721-4A39-860D-941C9E93EA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93DB4B5-A198-4FFC-8349-20B0234F0F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9928154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DA6E9DF4-CE34-4DBB-B38E-B6005C550F9F}"/>
              </a:ext>
            </a:extLst>
          </p:cNvPr>
          <p:cNvSpPr/>
          <p:nvPr/>
        </p:nvSpPr>
        <p:spPr>
          <a:xfrm>
            <a:off x="165904" y="2997842"/>
            <a:ext cx="11860192" cy="369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tears - 泪花">
            <a:hlinkClick r:id="" action="ppaction://media"/>
            <a:extLst>
              <a:ext uri="{FF2B5EF4-FFF2-40B4-BE49-F238E27FC236}">
                <a16:creationId xmlns:a16="http://schemas.microsoft.com/office/drawing/2014/main" id="{6D9E6E63-35F3-4CEA-88BD-678944D83550}"/>
              </a:ext>
            </a:extLst>
          </p:cNvPr>
          <p:cNvPicPr>
            <a:picLocks noChangeAspect="1"/>
          </p:cNvPicPr>
          <p:nvPr>
            <a:audioFile r:link="rId2"/>
            <p:extLst>
              <p:ext uri="{DAA4B4D4-6D71-4841-9C94-3DE7FCFB9230}">
                <p14:media xmlns:p14="http://schemas.microsoft.com/office/powerpoint/2010/main" r:embed="rId1">
                  <p14:fade in="5000" out="5000"/>
                </p14:media>
              </p:ext>
            </p:extLst>
          </p:nvPr>
        </p:nvPicPr>
        <p:blipFill>
          <a:blip r:embed="rId4"/>
          <a:stretch>
            <a:fillRect/>
          </a:stretch>
        </p:blipFill>
        <p:spPr>
          <a:xfrm>
            <a:off x="-661243" y="-99850"/>
            <a:ext cx="487363" cy="487363"/>
          </a:xfrm>
          <a:prstGeom prst="rect">
            <a:avLst/>
          </a:prstGeom>
        </p:spPr>
      </p:pic>
      <p:pic>
        <p:nvPicPr>
          <p:cNvPr id="4" name="图片 3">
            <a:extLst>
              <a:ext uri="{FF2B5EF4-FFF2-40B4-BE49-F238E27FC236}">
                <a16:creationId xmlns:a16="http://schemas.microsoft.com/office/drawing/2014/main" id="{E68A26DB-4588-4027-88FF-91C1B51FE04A}"/>
              </a:ext>
            </a:extLst>
          </p:cNvPr>
          <p:cNvPicPr>
            <a:picLocks noChangeAspect="1"/>
          </p:cNvPicPr>
          <p:nvPr/>
        </p:nvPicPr>
        <p:blipFill rotWithShape="1">
          <a:blip r:embed="rId5">
            <a:extLst>
              <a:ext uri="{28A0092B-C50C-407E-A947-70E740481C1C}">
                <a14:useLocalDpi xmlns:a14="http://schemas.microsoft.com/office/drawing/2010/main" val="0"/>
              </a:ext>
            </a:extLst>
          </a:blip>
          <a:srcRect t="26498"/>
          <a:stretch/>
        </p:blipFill>
        <p:spPr>
          <a:xfrm>
            <a:off x="3406815" y="167594"/>
            <a:ext cx="5378370" cy="3953216"/>
          </a:xfrm>
          <a:prstGeom prst="rect">
            <a:avLst/>
          </a:prstGeom>
        </p:spPr>
      </p:pic>
      <p:sp>
        <p:nvSpPr>
          <p:cNvPr id="6" name="矩形 5">
            <a:extLst>
              <a:ext uri="{FF2B5EF4-FFF2-40B4-BE49-F238E27FC236}">
                <a16:creationId xmlns:a16="http://schemas.microsoft.com/office/drawing/2014/main" id="{0F3D180C-FB78-4E0C-86C5-75A20A713BEC}"/>
              </a:ext>
            </a:extLst>
          </p:cNvPr>
          <p:cNvSpPr/>
          <p:nvPr/>
        </p:nvSpPr>
        <p:spPr>
          <a:xfrm>
            <a:off x="3240892" y="4315467"/>
            <a:ext cx="5710218" cy="830997"/>
          </a:xfrm>
          <a:prstGeom prst="rect">
            <a:avLst/>
          </a:prstGeom>
        </p:spPr>
        <p:txBody>
          <a:bodyPr wrap="none">
            <a:spAutoFit/>
          </a:bodyPr>
          <a:lstStyle/>
          <a:p>
            <a:pPr algn="ctr" defTabSz="1219170"/>
            <a:r>
              <a:rPr lang="en-US" altLang="zh-CN" sz="4800" b="1" spc="600" dirty="0">
                <a:solidFill>
                  <a:schemeClr val="bg1"/>
                </a:solidFill>
                <a:latin typeface="微软雅黑" panose="020B0503020204020204" pitchFamily="34" charset="-122"/>
                <a:ea typeface="微软雅黑" panose="020B0503020204020204" pitchFamily="34" charset="-122"/>
                <a:cs typeface="+mn-ea"/>
                <a:sym typeface="+mn-lt"/>
              </a:rPr>
              <a:t>10</a:t>
            </a:r>
            <a:r>
              <a:rPr lang="zh-CN" altLang="en-US" sz="4800" b="1" spc="600" dirty="0">
                <a:solidFill>
                  <a:schemeClr val="bg1"/>
                </a:solidFill>
                <a:latin typeface="微软雅黑" panose="020B0503020204020204" pitchFamily="34" charset="-122"/>
                <a:ea typeface="微软雅黑" panose="020B0503020204020204" pitchFamily="34" charset="-122"/>
                <a:cs typeface="+mn-ea"/>
                <a:sym typeface="+mn-lt"/>
              </a:rPr>
              <a:t>月</a:t>
            </a:r>
            <a:r>
              <a:rPr lang="en-US" altLang="zh-CN" sz="4800" b="1" spc="600" dirty="0">
                <a:solidFill>
                  <a:schemeClr val="bg1"/>
                </a:solidFill>
                <a:latin typeface="微软雅黑" panose="020B0503020204020204" pitchFamily="34" charset="-122"/>
                <a:ea typeface="微软雅黑" panose="020B0503020204020204" pitchFamily="34" charset="-122"/>
                <a:cs typeface="+mn-ea"/>
                <a:sym typeface="+mn-lt"/>
              </a:rPr>
              <a:t>9</a:t>
            </a:r>
            <a:r>
              <a:rPr lang="zh-CN" altLang="en-US" sz="4800" b="1" spc="600" dirty="0">
                <a:solidFill>
                  <a:schemeClr val="bg1"/>
                </a:solidFill>
                <a:latin typeface="微软雅黑" panose="020B0503020204020204" pitchFamily="34" charset="-122"/>
                <a:ea typeface="微软雅黑" panose="020B0503020204020204" pitchFamily="34" charset="-122"/>
                <a:cs typeface="+mn-ea"/>
                <a:sym typeface="+mn-lt"/>
              </a:rPr>
              <a:t>日小组汇报</a:t>
            </a:r>
          </a:p>
        </p:txBody>
      </p:sp>
      <p:sp>
        <p:nvSpPr>
          <p:cNvPr id="7" name="矩形 6">
            <a:extLst>
              <a:ext uri="{FF2B5EF4-FFF2-40B4-BE49-F238E27FC236}">
                <a16:creationId xmlns:a16="http://schemas.microsoft.com/office/drawing/2014/main" id="{043418D1-FEAF-4B46-8A00-8ACC0B47D314}"/>
              </a:ext>
            </a:extLst>
          </p:cNvPr>
          <p:cNvSpPr/>
          <p:nvPr/>
        </p:nvSpPr>
        <p:spPr>
          <a:xfrm>
            <a:off x="2175694" y="5190650"/>
            <a:ext cx="7840609" cy="854080"/>
          </a:xfrm>
          <a:prstGeom prst="rect">
            <a:avLst/>
          </a:prstGeom>
        </p:spPr>
        <p:txBody>
          <a:bodyPr wrap="square">
            <a:spAutoFit/>
          </a:bodyPr>
          <a:lstStyle/>
          <a:p>
            <a:pPr algn="ctr" defTabSz="1219170">
              <a:lnSpc>
                <a:spcPct val="150000"/>
              </a:lnSpc>
              <a:buClr>
                <a:srgbClr val="E7E6E6">
                  <a:lumMod val="10000"/>
                </a:srgbClr>
              </a:buClr>
            </a:pPr>
            <a:r>
              <a:rPr lang="en-US" altLang="zh-CN" sz="1100" dirty="0">
                <a:solidFill>
                  <a:schemeClr val="bg1"/>
                </a:solidFill>
                <a:latin typeface="Arial Narrow" panose="020B0606020202030204" pitchFamily="34" charset="0"/>
                <a:cs typeface="+mn-ea"/>
                <a:sym typeface="+mn-lt"/>
              </a:rPr>
              <a:t>By faith I mean a vision of good one cherishes and the enthusiasm that pushes one to seek its fulfillment regardless of obstacles</a:t>
            </a:r>
          </a:p>
          <a:p>
            <a:pPr algn="ctr" defTabSz="1219170">
              <a:lnSpc>
                <a:spcPct val="150000"/>
              </a:lnSpc>
              <a:buClr>
                <a:srgbClr val="E7E6E6">
                  <a:lumMod val="10000"/>
                </a:srgbClr>
              </a:buClr>
            </a:pPr>
            <a:r>
              <a:rPr lang="en-US" altLang="zh-CN" sz="1100" dirty="0">
                <a:solidFill>
                  <a:schemeClr val="bg1"/>
                </a:solidFill>
                <a:latin typeface="Arial Narrow" panose="020B0606020202030204" pitchFamily="34" charset="0"/>
                <a:cs typeface="+mn-ea"/>
                <a:sym typeface="+mn-lt"/>
              </a:rPr>
              <a:t>. By faith I By faith I mean a vision of good one cherishes and the enthusiasm that pushes one to seek its fulfillment regardless of obstacles. By faith I</a:t>
            </a:r>
          </a:p>
          <a:p>
            <a:pPr algn="ctr" defTabSz="1219170">
              <a:lnSpc>
                <a:spcPct val="150000"/>
              </a:lnSpc>
              <a:buClr>
                <a:srgbClr val="E7E6E6">
                  <a:lumMod val="10000"/>
                </a:srgbClr>
              </a:buClr>
            </a:pPr>
            <a:endParaRPr lang="en-US" altLang="zh-CN" sz="1100" dirty="0">
              <a:solidFill>
                <a:schemeClr val="bg1"/>
              </a:solidFill>
              <a:latin typeface="Arial Narrow" panose="020B0606020202030204" pitchFamily="34" charset="0"/>
              <a:cs typeface="+mn-ea"/>
              <a:sym typeface="+mn-lt"/>
            </a:endParaRPr>
          </a:p>
        </p:txBody>
      </p:sp>
      <p:sp>
        <p:nvSpPr>
          <p:cNvPr id="8" name="文本框 7">
            <a:extLst>
              <a:ext uri="{FF2B5EF4-FFF2-40B4-BE49-F238E27FC236}">
                <a16:creationId xmlns:a16="http://schemas.microsoft.com/office/drawing/2014/main" id="{02E2D7EA-7EF9-4B56-8E0B-D25652BE5305}"/>
              </a:ext>
            </a:extLst>
          </p:cNvPr>
          <p:cNvSpPr txBox="1"/>
          <p:nvPr/>
        </p:nvSpPr>
        <p:spPr>
          <a:xfrm>
            <a:off x="3243728" y="5781139"/>
            <a:ext cx="5707382" cy="307777"/>
          </a:xfrm>
          <a:prstGeom prst="rect">
            <a:avLst/>
          </a:prstGeom>
          <a:noFill/>
        </p:spPr>
        <p:txBody>
          <a:bodyPr wrap="square" rtlCol="0">
            <a:spAutoFit/>
          </a:bodyPr>
          <a:lstStyle/>
          <a:p>
            <a:pPr algn="ctr" defTabSz="1219170"/>
            <a:r>
              <a:rPr lang="zh-CN" altLang="en-US" sz="1400" spc="600" dirty="0">
                <a:solidFill>
                  <a:schemeClr val="bg1"/>
                </a:solidFill>
                <a:latin typeface="微软雅黑" panose="020B0503020204020204" pitchFamily="34" charset="-122"/>
                <a:ea typeface="微软雅黑" panose="020B0503020204020204" pitchFamily="34" charset="-122"/>
                <a:cs typeface="+mn-ea"/>
                <a:sym typeface="+mn-lt"/>
              </a:rPr>
              <a:t>汇报人： 胡悦    汇报时间：</a:t>
            </a:r>
            <a:r>
              <a:rPr lang="en-US" altLang="zh-CN" sz="1400" spc="600" dirty="0">
                <a:solidFill>
                  <a:schemeClr val="bg1"/>
                </a:solidFill>
                <a:latin typeface="微软雅黑" panose="020B0503020204020204" pitchFamily="34" charset="-122"/>
                <a:ea typeface="微软雅黑" panose="020B0503020204020204" pitchFamily="34" charset="-122"/>
                <a:cs typeface="+mn-ea"/>
                <a:sym typeface="+mn-lt"/>
              </a:rPr>
              <a:t>2018</a:t>
            </a:r>
            <a:r>
              <a:rPr lang="zh-CN" altLang="en-US" sz="1400" spc="600" dirty="0">
                <a:solidFill>
                  <a:schemeClr val="bg1"/>
                </a:solidFill>
                <a:latin typeface="微软雅黑" panose="020B0503020204020204" pitchFamily="34" charset="-122"/>
                <a:ea typeface="微软雅黑" panose="020B0503020204020204" pitchFamily="34" charset="-122"/>
                <a:cs typeface="+mn-ea"/>
                <a:sym typeface="+mn-lt"/>
              </a:rPr>
              <a:t>年</a:t>
            </a:r>
            <a:r>
              <a:rPr lang="en-US" altLang="zh-CN" sz="1400" spc="600" dirty="0">
                <a:solidFill>
                  <a:schemeClr val="bg1"/>
                </a:solidFill>
                <a:latin typeface="微软雅黑" panose="020B0503020204020204" pitchFamily="34" charset="-122"/>
                <a:ea typeface="微软雅黑" panose="020B0503020204020204" pitchFamily="34" charset="-122"/>
                <a:cs typeface="+mn-ea"/>
                <a:sym typeface="+mn-lt"/>
              </a:rPr>
              <a:t>10</a:t>
            </a:r>
            <a:r>
              <a:rPr lang="zh-CN" altLang="en-US" sz="1400" spc="600" dirty="0">
                <a:solidFill>
                  <a:schemeClr val="bg1"/>
                </a:solidFill>
                <a:latin typeface="微软雅黑" panose="020B0503020204020204" pitchFamily="34" charset="-122"/>
                <a:ea typeface="微软雅黑" panose="020B0503020204020204" pitchFamily="34" charset="-122"/>
                <a:cs typeface="+mn-ea"/>
                <a:sym typeface="+mn-lt"/>
              </a:rPr>
              <a:t>月</a:t>
            </a:r>
            <a:r>
              <a:rPr lang="en-US" altLang="zh-CN" sz="1400" spc="600" dirty="0">
                <a:solidFill>
                  <a:schemeClr val="bg1"/>
                </a:solidFill>
                <a:latin typeface="微软雅黑" panose="020B0503020204020204" pitchFamily="34" charset="-122"/>
                <a:ea typeface="微软雅黑" panose="020B0503020204020204" pitchFamily="34" charset="-122"/>
                <a:cs typeface="+mn-ea"/>
                <a:sym typeface="+mn-lt"/>
              </a:rPr>
              <a:t>9</a:t>
            </a:r>
            <a:r>
              <a:rPr lang="zh-CN" altLang="en-US" sz="1400" spc="600" dirty="0">
                <a:solidFill>
                  <a:schemeClr val="bg1"/>
                </a:solidFill>
                <a:latin typeface="微软雅黑" panose="020B0503020204020204" pitchFamily="34" charset="-122"/>
                <a:ea typeface="微软雅黑" panose="020B0503020204020204" pitchFamily="34" charset="-122"/>
                <a:cs typeface="+mn-ea"/>
                <a:sym typeface="+mn-lt"/>
              </a:rPr>
              <a:t>日</a:t>
            </a:r>
          </a:p>
        </p:txBody>
      </p:sp>
    </p:spTree>
    <p:extLst>
      <p:ext uri="{BB962C8B-B14F-4D97-AF65-F5344CB8AC3E}">
        <p14:creationId xmlns:p14="http://schemas.microsoft.com/office/powerpoint/2010/main" val="3635463513"/>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50" presetClass="entr" presetSubtype="0" decel="100000" fill="hold" grpId="0" nodeType="afterEffect">
                                  <p:stCondLst>
                                    <p:cond delay="0"/>
                                  </p:stCondLst>
                                  <p:iterate type="lt">
                                    <p:tmPct val="10000"/>
                                  </p:iterate>
                                  <p:childTnLst>
                                    <p:set>
                                      <p:cBhvr>
                                        <p:cTn id="9" dur="1" fill="hold">
                                          <p:stCondLst>
                                            <p:cond delay="0"/>
                                          </p:stCondLst>
                                        </p:cTn>
                                        <p:tgtEl>
                                          <p:spTgt spid="6"/>
                                        </p:tgtEl>
                                        <p:attrNameLst>
                                          <p:attrName>style.visibility</p:attrName>
                                        </p:attrNameLst>
                                      </p:cBhvr>
                                      <p:to>
                                        <p:strVal val="visible"/>
                                      </p:to>
                                    </p:set>
                                    <p:anim calcmode="lin" valueType="num">
                                      <p:cBhvr>
                                        <p:cTn id="10" dur="1000" fill="hold"/>
                                        <p:tgtEl>
                                          <p:spTgt spid="6"/>
                                        </p:tgtEl>
                                        <p:attrNameLst>
                                          <p:attrName>ppt_w</p:attrName>
                                        </p:attrNameLst>
                                      </p:cBhvr>
                                      <p:tavLst>
                                        <p:tav tm="0">
                                          <p:val>
                                            <p:strVal val="#ppt_w+.3"/>
                                          </p:val>
                                        </p:tav>
                                        <p:tav tm="100000">
                                          <p:val>
                                            <p:strVal val="#ppt_w"/>
                                          </p:val>
                                        </p:tav>
                                      </p:tavLst>
                                    </p:anim>
                                    <p:anim calcmode="lin" valueType="num">
                                      <p:cBhvr>
                                        <p:cTn id="11" dur="1000" fill="hold"/>
                                        <p:tgtEl>
                                          <p:spTgt spid="6"/>
                                        </p:tgtEl>
                                        <p:attrNameLst>
                                          <p:attrName>ppt_h</p:attrName>
                                        </p:attrNameLst>
                                      </p:cBhvr>
                                      <p:tavLst>
                                        <p:tav tm="0">
                                          <p:val>
                                            <p:strVal val="#ppt_h"/>
                                          </p:val>
                                        </p:tav>
                                        <p:tav tm="100000">
                                          <p:val>
                                            <p:strVal val="#ppt_h"/>
                                          </p:val>
                                        </p:tav>
                                      </p:tavLst>
                                    </p:anim>
                                    <p:animEffect transition="in" filter="fade">
                                      <p:cBhvr>
                                        <p:cTn id="12" dur="1000"/>
                                        <p:tgtEl>
                                          <p:spTgt spid="6"/>
                                        </p:tgtEl>
                                      </p:cBhvr>
                                    </p:animEffect>
                                  </p:childTnLst>
                                </p:cTn>
                              </p:par>
                            </p:childTnLst>
                          </p:cTn>
                        </p:par>
                        <p:par>
                          <p:cTn id="13" fill="hold">
                            <p:stCondLst>
                              <p:cond delay="1800"/>
                            </p:stCondLst>
                            <p:childTnLst>
                              <p:par>
                                <p:cTn id="14" presetID="22" presetClass="entr" presetSubtype="1"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500"/>
                                        <p:tgtEl>
                                          <p:spTgt spid="7"/>
                                        </p:tgtEl>
                                      </p:cBhvr>
                                    </p:animEffect>
                                  </p:childTnLst>
                                </p:cTn>
                              </p:par>
                            </p:childTnLst>
                          </p:cTn>
                        </p:par>
                        <p:par>
                          <p:cTn id="17" fill="hold">
                            <p:stCondLst>
                              <p:cond delay="2300"/>
                            </p:stCondLst>
                            <p:childTnLst>
                              <p:par>
                                <p:cTn id="18" presetID="53" presetClass="entr" presetSubtype="16"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fltVal val="0"/>
                                          </p:val>
                                        </p:tav>
                                        <p:tav tm="100000">
                                          <p:val>
                                            <p:strVal val="#ppt_w"/>
                                          </p:val>
                                        </p:tav>
                                      </p:tavLst>
                                    </p:anim>
                                    <p:anim calcmode="lin" valueType="num">
                                      <p:cBhvr>
                                        <p:cTn id="21" dur="500" fill="hold"/>
                                        <p:tgtEl>
                                          <p:spTgt spid="8"/>
                                        </p:tgtEl>
                                        <p:attrNameLst>
                                          <p:attrName>ppt_h</p:attrName>
                                        </p:attrNameLst>
                                      </p:cBhvr>
                                      <p:tavLst>
                                        <p:tav tm="0">
                                          <p:val>
                                            <p:fltVal val="0"/>
                                          </p:val>
                                        </p:tav>
                                        <p:tav tm="100000">
                                          <p:val>
                                            <p:strVal val="#ppt_h"/>
                                          </p:val>
                                        </p:tav>
                                      </p:tavLst>
                                    </p:anim>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3" repeatCount="indefinite" fill="hold" display="0">
                  <p:stCondLst>
                    <p:cond delay="indefinite"/>
                  </p:stCondLst>
                  <p:endCondLst>
                    <p:cond evt="onStopAudio" delay="0">
                      <p:tgtEl>
                        <p:sldTgt/>
                      </p:tgtEl>
                    </p:cond>
                  </p:endCondLst>
                </p:cTn>
                <p:tgtEl>
                  <p:spTgt spid="3"/>
                </p:tgtEl>
              </p:cMediaNode>
            </p:audio>
          </p:childTnLst>
        </p:cTn>
      </p:par>
    </p:tnLst>
    <p:bldLst>
      <p:bldP spid="6" grpId="0"/>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DA6E9DF4-CE34-4DBB-B38E-B6005C550F9F}"/>
              </a:ext>
            </a:extLst>
          </p:cNvPr>
          <p:cNvSpPr/>
          <p:nvPr/>
        </p:nvSpPr>
        <p:spPr>
          <a:xfrm>
            <a:off x="165904" y="2997842"/>
            <a:ext cx="11860192" cy="369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E68A26DB-4588-4027-88FF-91C1B51FE04A}"/>
              </a:ext>
            </a:extLst>
          </p:cNvPr>
          <p:cNvPicPr>
            <a:picLocks noChangeAspect="1"/>
          </p:cNvPicPr>
          <p:nvPr/>
        </p:nvPicPr>
        <p:blipFill rotWithShape="1">
          <a:blip r:embed="rId2">
            <a:extLst>
              <a:ext uri="{28A0092B-C50C-407E-A947-70E740481C1C}">
                <a14:useLocalDpi xmlns:a14="http://schemas.microsoft.com/office/drawing/2010/main" val="0"/>
              </a:ext>
            </a:extLst>
          </a:blip>
          <a:srcRect t="26498"/>
          <a:stretch/>
        </p:blipFill>
        <p:spPr>
          <a:xfrm>
            <a:off x="3406815" y="167594"/>
            <a:ext cx="5378370" cy="3953216"/>
          </a:xfrm>
          <a:prstGeom prst="rect">
            <a:avLst/>
          </a:prstGeom>
        </p:spPr>
      </p:pic>
      <p:sp>
        <p:nvSpPr>
          <p:cNvPr id="9" name="矩形 8">
            <a:extLst>
              <a:ext uri="{FF2B5EF4-FFF2-40B4-BE49-F238E27FC236}">
                <a16:creationId xmlns:a16="http://schemas.microsoft.com/office/drawing/2014/main" id="{FFE84F4C-4639-4E9F-9BE3-A38678AD965A}"/>
              </a:ext>
            </a:extLst>
          </p:cNvPr>
          <p:cNvSpPr/>
          <p:nvPr/>
        </p:nvSpPr>
        <p:spPr>
          <a:xfrm>
            <a:off x="1930939" y="4380534"/>
            <a:ext cx="5669486" cy="984885"/>
          </a:xfrm>
          <a:prstGeom prst="rect">
            <a:avLst/>
          </a:prstGeom>
        </p:spPr>
        <p:txBody>
          <a:bodyPr wrap="square" lIns="0" tIns="0" rIns="0" bIns="0">
            <a:spAutoFit/>
          </a:bodyPr>
          <a:lstStyle/>
          <a:p>
            <a:r>
              <a:rPr lang="zh-CN" altLang="en-US" sz="3200" b="1" spc="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基于开源数据的武器装备知识图谱的构建方法研究</a:t>
            </a:r>
          </a:p>
        </p:txBody>
      </p:sp>
      <p:sp>
        <p:nvSpPr>
          <p:cNvPr id="11" name="椭圆 10">
            <a:extLst>
              <a:ext uri="{FF2B5EF4-FFF2-40B4-BE49-F238E27FC236}">
                <a16:creationId xmlns:a16="http://schemas.microsoft.com/office/drawing/2014/main" id="{6DF71EA9-F778-4504-B9BE-D953E204A50A}"/>
              </a:ext>
            </a:extLst>
          </p:cNvPr>
          <p:cNvSpPr/>
          <p:nvPr/>
        </p:nvSpPr>
        <p:spPr>
          <a:xfrm>
            <a:off x="9222351" y="3966963"/>
            <a:ext cx="827146" cy="8271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153" b="1" dirty="0">
                <a:solidFill>
                  <a:schemeClr val="bg1"/>
                </a:solidFill>
                <a:latin typeface="Impact" panose="020B0806030902050204" pitchFamily="34" charset="0"/>
              </a:rPr>
              <a:t>3</a:t>
            </a:r>
            <a:endParaRPr lang="zh-CN" altLang="en-US" sz="3153" b="1" dirty="0">
              <a:solidFill>
                <a:schemeClr val="bg1"/>
              </a:solidFill>
              <a:latin typeface="Impact" panose="020B0806030902050204" pitchFamily="34" charset="0"/>
            </a:endParaRPr>
          </a:p>
        </p:txBody>
      </p:sp>
    </p:spTree>
    <p:extLst>
      <p:ext uri="{BB962C8B-B14F-4D97-AF65-F5344CB8AC3E}">
        <p14:creationId xmlns:p14="http://schemas.microsoft.com/office/powerpoint/2010/main" val="3367763124"/>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8"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1000" fill="hold"/>
                                        <p:tgtEl>
                                          <p:spTgt spid="9"/>
                                        </p:tgtEl>
                                        <p:attrNameLst>
                                          <p:attrName>ppt_x</p:attrName>
                                        </p:attrNameLst>
                                      </p:cBhvr>
                                      <p:tavLst>
                                        <p:tav tm="0">
                                          <p:val>
                                            <p:strVal val="0-#ppt_w/2"/>
                                          </p:val>
                                        </p:tav>
                                        <p:tav tm="100000">
                                          <p:val>
                                            <p:strVal val="#ppt_x"/>
                                          </p:val>
                                        </p:tav>
                                      </p:tavLst>
                                    </p:anim>
                                    <p:anim calcmode="lin" valueType="num">
                                      <p:cBhvr additive="base">
                                        <p:cTn id="15"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10713189"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通过对中文开源网络文本的标注与识别，形成</a:t>
            </a:r>
            <a:r>
              <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RDF</a:t>
            </a:r>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三元组，提出构建武器装备领域的知识图谱</a:t>
            </a:r>
          </a:p>
        </p:txBody>
      </p:sp>
      <p:pic>
        <p:nvPicPr>
          <p:cNvPr id="4" name="图片 3">
            <a:extLst>
              <a:ext uri="{FF2B5EF4-FFF2-40B4-BE49-F238E27FC236}">
                <a16:creationId xmlns:a16="http://schemas.microsoft.com/office/drawing/2014/main" id="{0FAE5F2C-59D6-4995-80A0-684AAF21CF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1318" y="1886562"/>
            <a:ext cx="6191250" cy="3638550"/>
          </a:xfrm>
          <a:prstGeom prst="rect">
            <a:avLst/>
          </a:prstGeom>
        </p:spPr>
      </p:pic>
    </p:spTree>
    <p:extLst>
      <p:ext uri="{BB962C8B-B14F-4D97-AF65-F5344CB8AC3E}">
        <p14:creationId xmlns:p14="http://schemas.microsoft.com/office/powerpoint/2010/main" val="2764977621"/>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10713189"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通过对中文开源网络文本的标注与识别，形成</a:t>
            </a:r>
            <a:r>
              <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RDF</a:t>
            </a:r>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三元组，提出构建武器装备领域的知识图谱</a:t>
            </a:r>
          </a:p>
        </p:txBody>
      </p:sp>
      <p:sp>
        <p:nvSpPr>
          <p:cNvPr id="7" name="矩形 6">
            <a:extLst>
              <a:ext uri="{FF2B5EF4-FFF2-40B4-BE49-F238E27FC236}">
                <a16:creationId xmlns:a16="http://schemas.microsoft.com/office/drawing/2014/main" id="{764B7818-D94E-4375-A124-B3280CB74778}"/>
              </a:ext>
            </a:extLst>
          </p:cNvPr>
          <p:cNvSpPr/>
          <p:nvPr/>
        </p:nvSpPr>
        <p:spPr>
          <a:xfrm>
            <a:off x="901563" y="1665348"/>
            <a:ext cx="5807285" cy="325987"/>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1</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）建立武器装备领域本体（人工建模）</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8" name="矩形 7">
            <a:extLst>
              <a:ext uri="{FF2B5EF4-FFF2-40B4-BE49-F238E27FC236}">
                <a16:creationId xmlns:a16="http://schemas.microsoft.com/office/drawing/2014/main" id="{BF63F3C4-C7A2-4661-8DF0-43EEB25DEC26}"/>
              </a:ext>
            </a:extLst>
          </p:cNvPr>
          <p:cNvSpPr/>
          <p:nvPr/>
        </p:nvSpPr>
        <p:spPr>
          <a:xfrm>
            <a:off x="901562" y="2120881"/>
            <a:ext cx="5807285" cy="325987"/>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2</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）形成武器装备体系词汇表（</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sym typeface="Symbol" panose="05050102010706020507" pitchFamily="18" charset="2"/>
              </a:rPr>
              <a:t></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sym typeface="Symbol" panose="05050102010706020507" pitchFamily="18" charset="2"/>
              </a:rPr>
              <a:t>设立</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sym typeface="Symbol" panose="05050102010706020507" pitchFamily="18" charset="2"/>
              </a:rPr>
              <a:t></a:t>
            </a:r>
            <a:r>
              <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sym typeface="Symbol" panose="05050102010706020507" pitchFamily="18" charset="2"/>
              </a:rPr>
              <a:t>2</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sym typeface="Symbol" panose="05050102010706020507" pitchFamily="18" charset="2"/>
              </a:rPr>
              <a:t>检验值</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pic>
        <p:nvPicPr>
          <p:cNvPr id="5" name="图片 4">
            <a:extLst>
              <a:ext uri="{FF2B5EF4-FFF2-40B4-BE49-F238E27FC236}">
                <a16:creationId xmlns:a16="http://schemas.microsoft.com/office/drawing/2014/main" id="{9E6CE25A-71B2-44BA-A263-73EFDA774718}"/>
              </a:ext>
            </a:extLst>
          </p:cNvPr>
          <p:cNvPicPr>
            <a:picLocks noChangeAspect="1"/>
          </p:cNvPicPr>
          <p:nvPr/>
        </p:nvPicPr>
        <p:blipFill rotWithShape="1">
          <a:blip r:embed="rId3">
            <a:extLst>
              <a:ext uri="{28A0092B-C50C-407E-A947-70E740481C1C}">
                <a14:useLocalDpi xmlns:a14="http://schemas.microsoft.com/office/drawing/2010/main" val="0"/>
              </a:ext>
            </a:extLst>
          </a:blip>
          <a:srcRect t="11644"/>
          <a:stretch/>
        </p:blipFill>
        <p:spPr>
          <a:xfrm>
            <a:off x="3351577" y="2481009"/>
            <a:ext cx="5229225" cy="807925"/>
          </a:xfrm>
          <a:prstGeom prst="rect">
            <a:avLst/>
          </a:prstGeom>
        </p:spPr>
      </p:pic>
      <p:sp>
        <p:nvSpPr>
          <p:cNvPr id="11" name="矩形 10">
            <a:extLst>
              <a:ext uri="{FF2B5EF4-FFF2-40B4-BE49-F238E27FC236}">
                <a16:creationId xmlns:a16="http://schemas.microsoft.com/office/drawing/2014/main" id="{826ACD16-C1D5-407D-848B-C36B6D1C12C5}"/>
              </a:ext>
            </a:extLst>
          </p:cNvPr>
          <p:cNvSpPr/>
          <p:nvPr/>
        </p:nvSpPr>
        <p:spPr>
          <a:xfrm>
            <a:off x="873600" y="1106374"/>
            <a:ext cx="1300356"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数据梳理</a:t>
            </a:r>
          </a:p>
        </p:txBody>
      </p:sp>
      <p:sp>
        <p:nvSpPr>
          <p:cNvPr id="6" name="矩形 5">
            <a:extLst>
              <a:ext uri="{FF2B5EF4-FFF2-40B4-BE49-F238E27FC236}">
                <a16:creationId xmlns:a16="http://schemas.microsoft.com/office/drawing/2014/main" id="{694A094B-067D-4AFF-A3B8-B14DF83CD452}"/>
              </a:ext>
            </a:extLst>
          </p:cNvPr>
          <p:cNvSpPr/>
          <p:nvPr/>
        </p:nvSpPr>
        <p:spPr>
          <a:xfrm>
            <a:off x="4725838" y="3576564"/>
            <a:ext cx="3070071" cy="338554"/>
          </a:xfrm>
          <a:prstGeom prst="rect">
            <a:avLst/>
          </a:prstGeom>
        </p:spPr>
        <p:txBody>
          <a:bodyPr wrap="none">
            <a:spAutoFit/>
          </a:bodyPr>
          <a:lstStyle/>
          <a:p>
            <a:r>
              <a:rPr lang="zh-CN" altLang="en-US" sz="1600" dirty="0"/>
              <a:t>部分高</a:t>
            </a: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sym typeface="Symbol" panose="05050102010706020507" pitchFamily="18" charset="2"/>
              </a:rPr>
              <a:t></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sym typeface="Symbol" panose="05050102010706020507" pitchFamily="18" charset="2"/>
              </a:rPr>
              <a:t>2</a:t>
            </a:r>
            <a:r>
              <a:rPr lang="zh-CN" altLang="en-US" sz="1600" dirty="0"/>
              <a:t>值的武器装备领域词汇</a:t>
            </a:r>
          </a:p>
        </p:txBody>
      </p:sp>
      <p:pic>
        <p:nvPicPr>
          <p:cNvPr id="10" name="图片 9">
            <a:extLst>
              <a:ext uri="{FF2B5EF4-FFF2-40B4-BE49-F238E27FC236}">
                <a16:creationId xmlns:a16="http://schemas.microsoft.com/office/drawing/2014/main" id="{5A60D525-945D-461D-877B-B4E2C401D6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05204" y="3954528"/>
            <a:ext cx="4911341" cy="2671215"/>
          </a:xfrm>
          <a:prstGeom prst="rect">
            <a:avLst/>
          </a:prstGeom>
        </p:spPr>
      </p:pic>
    </p:spTree>
    <p:extLst>
      <p:ext uri="{BB962C8B-B14F-4D97-AF65-F5344CB8AC3E}">
        <p14:creationId xmlns:p14="http://schemas.microsoft.com/office/powerpoint/2010/main" val="529121518"/>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10713189"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通过对中文开源网络文本的标注与识别，形成</a:t>
            </a:r>
            <a:r>
              <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RDF</a:t>
            </a:r>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三元组，提出构建武器装备领域的知识图谱</a:t>
            </a:r>
          </a:p>
        </p:txBody>
      </p:sp>
      <p:sp>
        <p:nvSpPr>
          <p:cNvPr id="7" name="矩形 6">
            <a:extLst>
              <a:ext uri="{FF2B5EF4-FFF2-40B4-BE49-F238E27FC236}">
                <a16:creationId xmlns:a16="http://schemas.microsoft.com/office/drawing/2014/main" id="{764B7818-D94E-4375-A124-B3280CB74778}"/>
              </a:ext>
            </a:extLst>
          </p:cNvPr>
          <p:cNvSpPr/>
          <p:nvPr/>
        </p:nvSpPr>
        <p:spPr>
          <a:xfrm>
            <a:off x="739405" y="4501063"/>
            <a:ext cx="5807285" cy="325987"/>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1</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）通用实体识别与标注</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11" name="矩形 10">
            <a:extLst>
              <a:ext uri="{FF2B5EF4-FFF2-40B4-BE49-F238E27FC236}">
                <a16:creationId xmlns:a16="http://schemas.microsoft.com/office/drawing/2014/main" id="{826ACD16-C1D5-407D-848B-C36B6D1C12C5}"/>
              </a:ext>
            </a:extLst>
          </p:cNvPr>
          <p:cNvSpPr/>
          <p:nvPr/>
        </p:nvSpPr>
        <p:spPr>
          <a:xfrm>
            <a:off x="873600" y="1106374"/>
            <a:ext cx="1300356"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对比识别</a:t>
            </a:r>
          </a:p>
        </p:txBody>
      </p:sp>
      <p:pic>
        <p:nvPicPr>
          <p:cNvPr id="4" name="图片 3">
            <a:extLst>
              <a:ext uri="{FF2B5EF4-FFF2-40B4-BE49-F238E27FC236}">
                <a16:creationId xmlns:a16="http://schemas.microsoft.com/office/drawing/2014/main" id="{723362F2-7950-470F-ADA8-B16AB827AB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7524" y="1783341"/>
            <a:ext cx="6076950" cy="2543175"/>
          </a:xfrm>
          <a:prstGeom prst="rect">
            <a:avLst/>
          </a:prstGeom>
        </p:spPr>
      </p:pic>
      <p:sp>
        <p:nvSpPr>
          <p:cNvPr id="14" name="矩形 13">
            <a:extLst>
              <a:ext uri="{FF2B5EF4-FFF2-40B4-BE49-F238E27FC236}">
                <a16:creationId xmlns:a16="http://schemas.microsoft.com/office/drawing/2014/main" id="{EACAD8DF-0FCA-4E89-B410-5AD2E7A3223B}"/>
              </a:ext>
            </a:extLst>
          </p:cNvPr>
          <p:cNvSpPr/>
          <p:nvPr/>
        </p:nvSpPr>
        <p:spPr>
          <a:xfrm>
            <a:off x="4981827" y="1343197"/>
            <a:ext cx="1433406" cy="338554"/>
          </a:xfrm>
          <a:prstGeom prst="rect">
            <a:avLst/>
          </a:prstGeom>
        </p:spPr>
        <p:txBody>
          <a:bodyPr wrap="none">
            <a:spAutoFit/>
          </a:bodyPr>
          <a:lstStyle/>
          <a:p>
            <a:r>
              <a:rPr lang="en-US" altLang="zh-CN" sz="1600" dirty="0"/>
              <a:t>EPTT</a:t>
            </a:r>
            <a:r>
              <a:rPr lang="zh-CN" altLang="en-US" sz="1600" dirty="0"/>
              <a:t>算法流程</a:t>
            </a:r>
          </a:p>
        </p:txBody>
      </p:sp>
      <p:sp>
        <p:nvSpPr>
          <p:cNvPr id="15" name="矩形 14">
            <a:extLst>
              <a:ext uri="{FF2B5EF4-FFF2-40B4-BE49-F238E27FC236}">
                <a16:creationId xmlns:a16="http://schemas.microsoft.com/office/drawing/2014/main" id="{863845AB-D8F6-44F9-AB62-87268978BAC8}"/>
              </a:ext>
            </a:extLst>
          </p:cNvPr>
          <p:cNvSpPr/>
          <p:nvPr/>
        </p:nvSpPr>
        <p:spPr>
          <a:xfrm>
            <a:off x="739404" y="4989081"/>
            <a:ext cx="5807285" cy="325987"/>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2</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）精确词汇匹配与类型标注</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16" name="矩形 15">
            <a:extLst>
              <a:ext uri="{FF2B5EF4-FFF2-40B4-BE49-F238E27FC236}">
                <a16:creationId xmlns:a16="http://schemas.microsoft.com/office/drawing/2014/main" id="{EBFB3037-930D-469D-88DF-16F40339576B}"/>
              </a:ext>
            </a:extLst>
          </p:cNvPr>
          <p:cNvSpPr/>
          <p:nvPr/>
        </p:nvSpPr>
        <p:spPr>
          <a:xfrm>
            <a:off x="739404" y="5481444"/>
            <a:ext cx="5807285" cy="325987"/>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3</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）近似词汇匹配与类型标注（</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N-gram</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rPr>
              <a:t>切分技术）</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17" name="矩形 16">
            <a:extLst>
              <a:ext uri="{FF2B5EF4-FFF2-40B4-BE49-F238E27FC236}">
                <a16:creationId xmlns:a16="http://schemas.microsoft.com/office/drawing/2014/main" id="{A81C8A00-0592-4E97-9159-D0016DFBF309}"/>
              </a:ext>
            </a:extLst>
          </p:cNvPr>
          <p:cNvSpPr/>
          <p:nvPr/>
        </p:nvSpPr>
        <p:spPr>
          <a:xfrm>
            <a:off x="739404" y="5973807"/>
            <a:ext cx="5807285" cy="325987"/>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4</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）分词结果调整</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Tree>
    <p:extLst>
      <p:ext uri="{BB962C8B-B14F-4D97-AF65-F5344CB8AC3E}">
        <p14:creationId xmlns:p14="http://schemas.microsoft.com/office/powerpoint/2010/main" val="27287483"/>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5" grpId="0"/>
      <p:bldP spid="16" grpId="0"/>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10713189"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通过对中文开源网络文本的标注与识别，形成</a:t>
            </a:r>
            <a:r>
              <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RDF</a:t>
            </a:r>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三元组，提出构建武器装备领域的知识图谱</a:t>
            </a:r>
          </a:p>
        </p:txBody>
      </p:sp>
      <p:sp>
        <p:nvSpPr>
          <p:cNvPr id="11" name="矩形 10">
            <a:extLst>
              <a:ext uri="{FF2B5EF4-FFF2-40B4-BE49-F238E27FC236}">
                <a16:creationId xmlns:a16="http://schemas.microsoft.com/office/drawing/2014/main" id="{826ACD16-C1D5-407D-848B-C36B6D1C12C5}"/>
              </a:ext>
            </a:extLst>
          </p:cNvPr>
          <p:cNvSpPr/>
          <p:nvPr/>
        </p:nvSpPr>
        <p:spPr>
          <a:xfrm>
            <a:off x="873600" y="1106374"/>
            <a:ext cx="2004075"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形成</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RDF</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三元组</a:t>
            </a:r>
          </a:p>
        </p:txBody>
      </p:sp>
      <p:sp>
        <p:nvSpPr>
          <p:cNvPr id="13" name="矩形 12">
            <a:extLst>
              <a:ext uri="{FF2B5EF4-FFF2-40B4-BE49-F238E27FC236}">
                <a16:creationId xmlns:a16="http://schemas.microsoft.com/office/drawing/2014/main" id="{C8BEC1C6-814A-4A3C-A221-0832140CFA67}"/>
              </a:ext>
            </a:extLst>
          </p:cNvPr>
          <p:cNvSpPr/>
          <p:nvPr/>
        </p:nvSpPr>
        <p:spPr>
          <a:xfrm>
            <a:off x="873600" y="1685301"/>
            <a:ext cx="5807285" cy="325987"/>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1</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）语法结构分析（从属关系）</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18" name="矩形 17">
            <a:extLst>
              <a:ext uri="{FF2B5EF4-FFF2-40B4-BE49-F238E27FC236}">
                <a16:creationId xmlns:a16="http://schemas.microsoft.com/office/drawing/2014/main" id="{E435D3FE-6A2F-406E-B42F-9D4049B464EE}"/>
              </a:ext>
            </a:extLst>
          </p:cNvPr>
          <p:cNvSpPr/>
          <p:nvPr/>
        </p:nvSpPr>
        <p:spPr>
          <a:xfrm>
            <a:off x="873600" y="3919968"/>
            <a:ext cx="5807285" cy="325987"/>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2</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）关系抽取（</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DTRE</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算法）</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19" name="矩形 18">
            <a:extLst>
              <a:ext uri="{FF2B5EF4-FFF2-40B4-BE49-F238E27FC236}">
                <a16:creationId xmlns:a16="http://schemas.microsoft.com/office/drawing/2014/main" id="{358087E3-9476-4119-AC78-97E74167A4E5}"/>
              </a:ext>
            </a:extLst>
          </p:cNvPr>
          <p:cNvSpPr/>
          <p:nvPr/>
        </p:nvSpPr>
        <p:spPr>
          <a:xfrm>
            <a:off x="1764897" y="2191209"/>
            <a:ext cx="5807285" cy="325987"/>
          </a:xfrm>
          <a:prstGeom prst="rect">
            <a:avLst/>
          </a:prstGeom>
        </p:spPr>
        <p:txBody>
          <a:bodyPr wrap="square">
            <a:spAutoFit/>
          </a:bodyPr>
          <a:lstStyle/>
          <a:p>
            <a:pPr>
              <a:lnSpc>
                <a:spcPct val="120000"/>
              </a:lnSpc>
            </a:pPr>
            <a:r>
              <a:rPr lang="zh-CN" altLang="en-US" sz="1400" dirty="0">
                <a:solidFill>
                  <a:schemeClr val="accent3">
                    <a:lumMod val="75000"/>
                  </a:schemeClr>
                </a:solidFill>
                <a:latin typeface="微软雅黑" panose="020B0503020204020204" pitchFamily="34" charset="-122"/>
                <a:ea typeface="微软雅黑" panose="020B0503020204020204" pitchFamily="34" charset="-122"/>
              </a:rPr>
              <a:t>从属对</a:t>
            </a:r>
            <a:r>
              <a:rPr lang="en-US" altLang="zh-CN" sz="1400" dirty="0">
                <a:solidFill>
                  <a:schemeClr val="accent3">
                    <a:lumMod val="75000"/>
                  </a:schemeClr>
                </a:solidFill>
                <a:latin typeface="微软雅黑" panose="020B0503020204020204" pitchFamily="34" charset="-122"/>
                <a:ea typeface="微软雅黑" panose="020B0503020204020204" pitchFamily="34" charset="-122"/>
              </a:rPr>
              <a:t>R</a:t>
            </a:r>
            <a:r>
              <a:rPr lang="zh-CN" altLang="en-US" sz="1400" dirty="0">
                <a:solidFill>
                  <a:schemeClr val="accent3">
                    <a:lumMod val="75000"/>
                  </a:schemeClr>
                </a:solidFill>
                <a:latin typeface="微软雅黑" panose="020B0503020204020204" pitchFamily="34" charset="-122"/>
                <a:ea typeface="微软雅黑" panose="020B0503020204020204" pitchFamily="34" charset="-122"/>
              </a:rPr>
              <a:t>（</a:t>
            </a:r>
            <a:r>
              <a:rPr lang="en-US" altLang="zh-CN" sz="1400" dirty="0" err="1">
                <a:solidFill>
                  <a:schemeClr val="accent3">
                    <a:lumMod val="75000"/>
                  </a:schemeClr>
                </a:solidFill>
                <a:latin typeface="微软雅黑" panose="020B0503020204020204" pitchFamily="34" charset="-122"/>
                <a:ea typeface="微软雅黑" panose="020B0503020204020204" pitchFamily="34" charset="-122"/>
              </a:rPr>
              <a:t>Gov,Dep</a:t>
            </a:r>
            <a:r>
              <a:rPr lang="zh-CN" altLang="en-US" sz="1400" dirty="0">
                <a:solidFill>
                  <a:schemeClr val="accent3">
                    <a:lumMod val="75000"/>
                  </a:schemeClr>
                </a:solidFill>
                <a:latin typeface="微软雅黑" panose="020B0503020204020204" pitchFamily="34" charset="-122"/>
                <a:ea typeface="微软雅黑" panose="020B0503020204020204" pitchFamily="34" charset="-122"/>
              </a:rPr>
              <a:t>）</a:t>
            </a:r>
            <a:endParaRPr lang="en-US" altLang="zh-CN" sz="1400" dirty="0">
              <a:solidFill>
                <a:schemeClr val="accent3">
                  <a:lumMod val="75000"/>
                </a:schemeClr>
              </a:solidFill>
              <a:latin typeface="方正姚体" panose="02010601030101010101" pitchFamily="2" charset="-122"/>
              <a:ea typeface="方正姚体" panose="02010601030101010101" pitchFamily="2" charset="-122"/>
            </a:endParaRPr>
          </a:p>
        </p:txBody>
      </p:sp>
      <p:sp>
        <p:nvSpPr>
          <p:cNvPr id="20" name="矩形 19">
            <a:extLst>
              <a:ext uri="{FF2B5EF4-FFF2-40B4-BE49-F238E27FC236}">
                <a16:creationId xmlns:a16="http://schemas.microsoft.com/office/drawing/2014/main" id="{8416DEBB-4F0D-47AD-8236-F0D8E0D44167}"/>
              </a:ext>
            </a:extLst>
          </p:cNvPr>
          <p:cNvSpPr/>
          <p:nvPr/>
        </p:nvSpPr>
        <p:spPr>
          <a:xfrm>
            <a:off x="2005010" y="2612046"/>
            <a:ext cx="5807285" cy="325987"/>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例句：歼</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-20</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将在对空作战中发挥作用，是先进的空军装备。</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pic>
        <p:nvPicPr>
          <p:cNvPr id="5" name="图片 4">
            <a:extLst>
              <a:ext uri="{FF2B5EF4-FFF2-40B4-BE49-F238E27FC236}">
                <a16:creationId xmlns:a16="http://schemas.microsoft.com/office/drawing/2014/main" id="{F96AF906-D79D-4781-80F2-A3F63B0548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1159" y="1857526"/>
            <a:ext cx="3867144" cy="1835025"/>
          </a:xfrm>
          <a:prstGeom prst="rect">
            <a:avLst/>
          </a:prstGeom>
        </p:spPr>
      </p:pic>
      <p:sp>
        <p:nvSpPr>
          <p:cNvPr id="21" name="矩形 20">
            <a:extLst>
              <a:ext uri="{FF2B5EF4-FFF2-40B4-BE49-F238E27FC236}">
                <a16:creationId xmlns:a16="http://schemas.microsoft.com/office/drawing/2014/main" id="{6B2DAC89-B266-4AF5-AFF2-53D7D37E1B03}"/>
              </a:ext>
            </a:extLst>
          </p:cNvPr>
          <p:cNvSpPr/>
          <p:nvPr/>
        </p:nvSpPr>
        <p:spPr>
          <a:xfrm>
            <a:off x="1656437" y="4447071"/>
            <a:ext cx="6984660" cy="325987"/>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在对分词结果进行语法分析的基础上，利用语义解析得到的从属树中进行关系抽取。</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pic>
        <p:nvPicPr>
          <p:cNvPr id="8" name="图片 7">
            <a:extLst>
              <a:ext uri="{FF2B5EF4-FFF2-40B4-BE49-F238E27FC236}">
                <a16:creationId xmlns:a16="http://schemas.microsoft.com/office/drawing/2014/main" id="{941E6DAC-AF44-4CEC-B911-0B8D48F4B2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19038" y="4863543"/>
            <a:ext cx="3636897" cy="1828960"/>
          </a:xfrm>
          <a:prstGeom prst="rect">
            <a:avLst/>
          </a:prstGeom>
        </p:spPr>
      </p:pic>
      <p:sp>
        <p:nvSpPr>
          <p:cNvPr id="9" name="矩形 8">
            <a:extLst>
              <a:ext uri="{FF2B5EF4-FFF2-40B4-BE49-F238E27FC236}">
                <a16:creationId xmlns:a16="http://schemas.microsoft.com/office/drawing/2014/main" id="{6286557D-239D-4BC8-A89B-12350D885A9C}"/>
              </a:ext>
            </a:extLst>
          </p:cNvPr>
          <p:cNvSpPr/>
          <p:nvPr/>
        </p:nvSpPr>
        <p:spPr>
          <a:xfrm>
            <a:off x="8785995" y="4496059"/>
            <a:ext cx="2702984" cy="307777"/>
          </a:xfrm>
          <a:prstGeom prst="rect">
            <a:avLst/>
          </a:prstGeom>
        </p:spPr>
        <p:txBody>
          <a:bodyPr wrap="none">
            <a:spAutoFit/>
          </a:bodyPr>
          <a:lstStyle/>
          <a:p>
            <a:r>
              <a:rPr lang="zh-CN" altLang="en-US" sz="1400" dirty="0"/>
              <a:t>DTRE算法形成的RDF三元组结果</a:t>
            </a:r>
          </a:p>
        </p:txBody>
      </p:sp>
      <p:sp>
        <p:nvSpPr>
          <p:cNvPr id="23" name="矩形 22">
            <a:extLst>
              <a:ext uri="{FF2B5EF4-FFF2-40B4-BE49-F238E27FC236}">
                <a16:creationId xmlns:a16="http://schemas.microsoft.com/office/drawing/2014/main" id="{E0C18492-05EE-4302-9201-31111725DD4E}"/>
              </a:ext>
            </a:extLst>
          </p:cNvPr>
          <p:cNvSpPr/>
          <p:nvPr/>
        </p:nvSpPr>
        <p:spPr>
          <a:xfrm>
            <a:off x="3666501" y="4974174"/>
            <a:ext cx="2004075" cy="325987"/>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（歼</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-20</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，发挥，作用）</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24" name="矩形 23">
            <a:extLst>
              <a:ext uri="{FF2B5EF4-FFF2-40B4-BE49-F238E27FC236}">
                <a16:creationId xmlns:a16="http://schemas.microsoft.com/office/drawing/2014/main" id="{D018665F-504E-4FD0-A3B5-F2EBA97380EA}"/>
              </a:ext>
            </a:extLst>
          </p:cNvPr>
          <p:cNvSpPr/>
          <p:nvPr/>
        </p:nvSpPr>
        <p:spPr>
          <a:xfrm>
            <a:off x="3188726" y="5364584"/>
            <a:ext cx="2959623" cy="325987"/>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（歼</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-20</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，发挥作用地点，对空作战）</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25" name="矩形 24">
            <a:extLst>
              <a:ext uri="{FF2B5EF4-FFF2-40B4-BE49-F238E27FC236}">
                <a16:creationId xmlns:a16="http://schemas.microsoft.com/office/drawing/2014/main" id="{79E62D3D-93EB-4DB0-BC2F-CCDFC70323FF}"/>
              </a:ext>
            </a:extLst>
          </p:cNvPr>
          <p:cNvSpPr/>
          <p:nvPr/>
        </p:nvSpPr>
        <p:spPr>
          <a:xfrm>
            <a:off x="3666501" y="5793100"/>
            <a:ext cx="2152037" cy="325987"/>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（歼</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-20</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，是，战斗装备）</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26" name="矩形 25">
            <a:extLst>
              <a:ext uri="{FF2B5EF4-FFF2-40B4-BE49-F238E27FC236}">
                <a16:creationId xmlns:a16="http://schemas.microsoft.com/office/drawing/2014/main" id="{E72F9695-7F83-4DB2-9D01-10AE47416BE7}"/>
              </a:ext>
            </a:extLst>
          </p:cNvPr>
          <p:cNvSpPr/>
          <p:nvPr/>
        </p:nvSpPr>
        <p:spPr>
          <a:xfrm>
            <a:off x="3666500" y="6238781"/>
            <a:ext cx="2152037" cy="325987"/>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（歼</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-20</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，是，空军装备）</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Tree>
    <p:extLst>
      <p:ext uri="{BB962C8B-B14F-4D97-AF65-F5344CB8AC3E}">
        <p14:creationId xmlns:p14="http://schemas.microsoft.com/office/powerpoint/2010/main" val="1984641323"/>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8" grpId="0"/>
      <p:bldP spid="19" grpId="0"/>
      <p:bldP spid="20" grpId="0"/>
      <p:bldP spid="21" grpId="0"/>
      <p:bldP spid="23" grpId="0"/>
      <p:bldP spid="24" grpId="0"/>
      <p:bldP spid="25" grpId="0"/>
      <p:bldP spid="2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10713189"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通过对中文开源网络文本的标注与识别，形成</a:t>
            </a:r>
            <a:r>
              <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RDF</a:t>
            </a:r>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三元组，提出构建武器装备领域的知识图谱</a:t>
            </a:r>
          </a:p>
        </p:txBody>
      </p:sp>
      <p:sp>
        <p:nvSpPr>
          <p:cNvPr id="7" name="矩形 6">
            <a:extLst>
              <a:ext uri="{FF2B5EF4-FFF2-40B4-BE49-F238E27FC236}">
                <a16:creationId xmlns:a16="http://schemas.microsoft.com/office/drawing/2014/main" id="{764B7818-D94E-4375-A124-B3280CB74778}"/>
              </a:ext>
            </a:extLst>
          </p:cNvPr>
          <p:cNvSpPr/>
          <p:nvPr/>
        </p:nvSpPr>
        <p:spPr>
          <a:xfrm>
            <a:off x="2379470" y="1721108"/>
            <a:ext cx="5807285" cy="1605761"/>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原则：</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            1</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）融合以</a:t>
            </a:r>
            <a:r>
              <a:rPr lang="en-US" altLang="zh-CN" sz="1400" dirty="0" err="1">
                <a:solidFill>
                  <a:schemeClr val="tx1">
                    <a:lumMod val="85000"/>
                    <a:lumOff val="15000"/>
                  </a:schemeClr>
                </a:solidFill>
                <a:latin typeface="微软雅黑" panose="020B0503020204020204" pitchFamily="34" charset="-122"/>
                <a:ea typeface="微软雅黑" panose="020B0503020204020204" pitchFamily="34" charset="-122"/>
              </a:rPr>
              <a:t>Same_as</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关系作为所连接的节点，并以在三元组集合   </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中集中出现频率较高的表述来命名融合节点，其余节点与融合得到</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的新节点之间若存在一条以上同方向的边，则仅保留一条；</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            2</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）去除可以通过相互连接的节点与边形成通路推理得出的边；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            3</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）去除由等级分类造成的实例与概念间的边。</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11" name="矩形 10">
            <a:extLst>
              <a:ext uri="{FF2B5EF4-FFF2-40B4-BE49-F238E27FC236}">
                <a16:creationId xmlns:a16="http://schemas.microsoft.com/office/drawing/2014/main" id="{826ACD16-C1D5-407D-848B-C36B6D1C12C5}"/>
              </a:ext>
            </a:extLst>
          </p:cNvPr>
          <p:cNvSpPr/>
          <p:nvPr/>
        </p:nvSpPr>
        <p:spPr>
          <a:xfrm>
            <a:off x="873600" y="1106374"/>
            <a:ext cx="2685351"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武器装备知识图谱绘制</a:t>
            </a:r>
          </a:p>
        </p:txBody>
      </p:sp>
      <p:pic>
        <p:nvPicPr>
          <p:cNvPr id="4" name="图片 3">
            <a:extLst>
              <a:ext uri="{FF2B5EF4-FFF2-40B4-BE49-F238E27FC236}">
                <a16:creationId xmlns:a16="http://schemas.microsoft.com/office/drawing/2014/main" id="{AEEEE33C-443B-44B5-BE59-142CCD5AAC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4157" y="3358855"/>
            <a:ext cx="4702598" cy="3395209"/>
          </a:xfrm>
          <a:prstGeom prst="rect">
            <a:avLst/>
          </a:prstGeom>
        </p:spPr>
      </p:pic>
    </p:spTree>
    <p:extLst>
      <p:ext uri="{BB962C8B-B14F-4D97-AF65-F5344CB8AC3E}">
        <p14:creationId xmlns:p14="http://schemas.microsoft.com/office/powerpoint/2010/main" val="4019794564"/>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10713189"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通过对中文开源网络文本的标注与识别，形成</a:t>
            </a:r>
            <a:r>
              <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RDF</a:t>
            </a:r>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三元组，提出构建武器装备领域的知识图谱</a:t>
            </a:r>
          </a:p>
        </p:txBody>
      </p:sp>
      <p:sp>
        <p:nvSpPr>
          <p:cNvPr id="7" name="矩形 6">
            <a:extLst>
              <a:ext uri="{FF2B5EF4-FFF2-40B4-BE49-F238E27FC236}">
                <a16:creationId xmlns:a16="http://schemas.microsoft.com/office/drawing/2014/main" id="{764B7818-D94E-4375-A124-B3280CB74778}"/>
              </a:ext>
            </a:extLst>
          </p:cNvPr>
          <p:cNvSpPr/>
          <p:nvPr/>
        </p:nvSpPr>
        <p:spPr>
          <a:xfrm>
            <a:off x="2379470" y="1721108"/>
            <a:ext cx="5807285" cy="325987"/>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以“空战武器装备体系超视距空战能力”为例</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11" name="矩形 10">
            <a:extLst>
              <a:ext uri="{FF2B5EF4-FFF2-40B4-BE49-F238E27FC236}">
                <a16:creationId xmlns:a16="http://schemas.microsoft.com/office/drawing/2014/main" id="{826ACD16-C1D5-407D-848B-C36B6D1C12C5}"/>
              </a:ext>
            </a:extLst>
          </p:cNvPr>
          <p:cNvSpPr/>
          <p:nvPr/>
        </p:nvSpPr>
        <p:spPr>
          <a:xfrm>
            <a:off x="873600" y="1106374"/>
            <a:ext cx="838691"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应用</a:t>
            </a:r>
          </a:p>
        </p:txBody>
      </p:sp>
      <p:pic>
        <p:nvPicPr>
          <p:cNvPr id="5" name="图片 4">
            <a:extLst>
              <a:ext uri="{FF2B5EF4-FFF2-40B4-BE49-F238E27FC236}">
                <a16:creationId xmlns:a16="http://schemas.microsoft.com/office/drawing/2014/main" id="{C8ED3E9F-69E8-4C6D-B2BD-AB720AB404B7}"/>
              </a:ext>
            </a:extLst>
          </p:cNvPr>
          <p:cNvPicPr>
            <a:picLocks noChangeAspect="1"/>
          </p:cNvPicPr>
          <p:nvPr/>
        </p:nvPicPr>
        <p:blipFill rotWithShape="1">
          <a:blip r:embed="rId3">
            <a:extLst>
              <a:ext uri="{28A0092B-C50C-407E-A947-70E740481C1C}">
                <a14:useLocalDpi xmlns:a14="http://schemas.microsoft.com/office/drawing/2010/main" val="0"/>
              </a:ext>
            </a:extLst>
          </a:blip>
          <a:srcRect t="4366"/>
          <a:stretch/>
        </p:blipFill>
        <p:spPr>
          <a:xfrm>
            <a:off x="2935011" y="2648494"/>
            <a:ext cx="5638537" cy="3505800"/>
          </a:xfrm>
          <a:prstGeom prst="rect">
            <a:avLst/>
          </a:prstGeom>
        </p:spPr>
      </p:pic>
    </p:spTree>
    <p:extLst>
      <p:ext uri="{BB962C8B-B14F-4D97-AF65-F5344CB8AC3E}">
        <p14:creationId xmlns:p14="http://schemas.microsoft.com/office/powerpoint/2010/main" val="1253802621"/>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DA6E9DF4-CE34-4DBB-B38E-B6005C550F9F}"/>
              </a:ext>
            </a:extLst>
          </p:cNvPr>
          <p:cNvSpPr/>
          <p:nvPr/>
        </p:nvSpPr>
        <p:spPr>
          <a:xfrm>
            <a:off x="165904" y="2997842"/>
            <a:ext cx="11860192" cy="369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E68A26DB-4588-4027-88FF-91C1B51FE04A}"/>
              </a:ext>
            </a:extLst>
          </p:cNvPr>
          <p:cNvPicPr>
            <a:picLocks noChangeAspect="1"/>
          </p:cNvPicPr>
          <p:nvPr/>
        </p:nvPicPr>
        <p:blipFill rotWithShape="1">
          <a:blip r:embed="rId2">
            <a:extLst>
              <a:ext uri="{28A0092B-C50C-407E-A947-70E740481C1C}">
                <a14:useLocalDpi xmlns:a14="http://schemas.microsoft.com/office/drawing/2010/main" val="0"/>
              </a:ext>
            </a:extLst>
          </a:blip>
          <a:srcRect t="26498"/>
          <a:stretch/>
        </p:blipFill>
        <p:spPr>
          <a:xfrm>
            <a:off x="3406815" y="167594"/>
            <a:ext cx="5378370" cy="3953216"/>
          </a:xfrm>
          <a:prstGeom prst="rect">
            <a:avLst/>
          </a:prstGeom>
        </p:spPr>
      </p:pic>
      <p:sp>
        <p:nvSpPr>
          <p:cNvPr id="9" name="矩形 8">
            <a:extLst>
              <a:ext uri="{FF2B5EF4-FFF2-40B4-BE49-F238E27FC236}">
                <a16:creationId xmlns:a16="http://schemas.microsoft.com/office/drawing/2014/main" id="{FFE84F4C-4639-4E9F-9BE3-A38678AD965A}"/>
              </a:ext>
            </a:extLst>
          </p:cNvPr>
          <p:cNvSpPr/>
          <p:nvPr/>
        </p:nvSpPr>
        <p:spPr>
          <a:xfrm>
            <a:off x="2182609" y="4547884"/>
            <a:ext cx="5988268" cy="492443"/>
          </a:xfrm>
          <a:prstGeom prst="rect">
            <a:avLst/>
          </a:prstGeom>
        </p:spPr>
        <p:txBody>
          <a:bodyPr wrap="square" lIns="0" tIns="0" rIns="0" bIns="0">
            <a:spAutoFit/>
          </a:bodyPr>
          <a:lstStyle/>
          <a:p>
            <a:r>
              <a:rPr lang="zh-CN" altLang="en-US" sz="3200" b="1" spc="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中文实体关系抽取研究综述</a:t>
            </a:r>
          </a:p>
        </p:txBody>
      </p:sp>
      <p:sp>
        <p:nvSpPr>
          <p:cNvPr id="11" name="椭圆 10">
            <a:extLst>
              <a:ext uri="{FF2B5EF4-FFF2-40B4-BE49-F238E27FC236}">
                <a16:creationId xmlns:a16="http://schemas.microsoft.com/office/drawing/2014/main" id="{6DF71EA9-F778-4504-B9BE-D953E204A50A}"/>
              </a:ext>
            </a:extLst>
          </p:cNvPr>
          <p:cNvSpPr/>
          <p:nvPr/>
        </p:nvSpPr>
        <p:spPr>
          <a:xfrm>
            <a:off x="9222351" y="3966963"/>
            <a:ext cx="827146" cy="8271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153" b="1" dirty="0">
                <a:solidFill>
                  <a:schemeClr val="bg1"/>
                </a:solidFill>
                <a:latin typeface="Impact" panose="020B0806030902050204" pitchFamily="34" charset="0"/>
              </a:rPr>
              <a:t>4</a:t>
            </a:r>
            <a:endParaRPr lang="zh-CN" altLang="en-US" sz="3153" b="1" dirty="0">
              <a:solidFill>
                <a:schemeClr val="bg1"/>
              </a:solidFill>
              <a:latin typeface="Impact" panose="020B0806030902050204" pitchFamily="34" charset="0"/>
            </a:endParaRPr>
          </a:p>
        </p:txBody>
      </p:sp>
    </p:spTree>
    <p:extLst>
      <p:ext uri="{BB962C8B-B14F-4D97-AF65-F5344CB8AC3E}">
        <p14:creationId xmlns:p14="http://schemas.microsoft.com/office/powerpoint/2010/main" val="1446555635"/>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8"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1000" fill="hold"/>
                                        <p:tgtEl>
                                          <p:spTgt spid="9"/>
                                        </p:tgtEl>
                                        <p:attrNameLst>
                                          <p:attrName>ppt_x</p:attrName>
                                        </p:attrNameLst>
                                      </p:cBhvr>
                                      <p:tavLst>
                                        <p:tav tm="0">
                                          <p:val>
                                            <p:strVal val="0-#ppt_w/2"/>
                                          </p:val>
                                        </p:tav>
                                        <p:tav tm="100000">
                                          <p:val>
                                            <p:strVal val="#ppt_x"/>
                                          </p:val>
                                        </p:tav>
                                      </p:tavLst>
                                    </p:anim>
                                    <p:anim calcmode="lin" valueType="num">
                                      <p:cBhvr additive="base">
                                        <p:cTn id="15"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8869159" y="1922032"/>
            <a:ext cx="2958352" cy="2720076"/>
            <a:chOff x="3182357" y="1415371"/>
            <a:chExt cx="5888420" cy="4973279"/>
          </a:xfrm>
        </p:grpSpPr>
        <p:grpSp>
          <p:nvGrpSpPr>
            <p:cNvPr id="11" name="Group 4"/>
            <p:cNvGrpSpPr>
              <a:grpSpLocks noChangeAspect="1"/>
            </p:cNvGrpSpPr>
            <p:nvPr/>
          </p:nvGrpSpPr>
          <p:grpSpPr bwMode="auto">
            <a:xfrm>
              <a:off x="4562477" y="3304349"/>
              <a:ext cx="3067048" cy="3084301"/>
              <a:chOff x="2329" y="722"/>
              <a:chExt cx="3022" cy="3039"/>
            </a:xfrm>
          </p:grpSpPr>
          <p:sp>
            <p:nvSpPr>
              <p:cNvPr id="12" name="Freeform 5"/>
              <p:cNvSpPr/>
              <p:nvPr/>
            </p:nvSpPr>
            <p:spPr bwMode="auto">
              <a:xfrm>
                <a:off x="3462" y="722"/>
                <a:ext cx="389" cy="3039"/>
              </a:xfrm>
              <a:custGeom>
                <a:avLst/>
                <a:gdLst>
                  <a:gd name="T0" fmla="*/ 0 w 164"/>
                  <a:gd name="T1" fmla="*/ 1140 h 1222"/>
                  <a:gd name="T2" fmla="*/ 0 w 164"/>
                  <a:gd name="T3" fmla="*/ 1140 h 1222"/>
                  <a:gd name="T4" fmla="*/ 82 w 164"/>
                  <a:gd name="T5" fmla="*/ 1222 h 1222"/>
                  <a:gd name="T6" fmla="*/ 82 w 164"/>
                  <a:gd name="T7" fmla="*/ 1222 h 1222"/>
                  <a:gd name="T8" fmla="*/ 164 w 164"/>
                  <a:gd name="T9" fmla="*/ 1140 h 1222"/>
                  <a:gd name="T10" fmla="*/ 164 w 164"/>
                  <a:gd name="T11" fmla="*/ 1140 h 1222"/>
                  <a:gd name="T12" fmla="*/ 164 w 164"/>
                  <a:gd name="T13" fmla="*/ 0 h 1222"/>
                  <a:gd name="connsiteX0" fmla="*/ 0 w 10000"/>
                  <a:gd name="connsiteY0" fmla="*/ 9830 h 10501"/>
                  <a:gd name="connsiteX1" fmla="*/ 0 w 10000"/>
                  <a:gd name="connsiteY1" fmla="*/ 9830 h 10501"/>
                  <a:gd name="connsiteX2" fmla="*/ 5000 w 10000"/>
                  <a:gd name="connsiteY2" fmla="*/ 10501 h 10501"/>
                  <a:gd name="connsiteX3" fmla="*/ 5000 w 10000"/>
                  <a:gd name="connsiteY3" fmla="*/ 10501 h 10501"/>
                  <a:gd name="connsiteX4" fmla="*/ 10000 w 10000"/>
                  <a:gd name="connsiteY4" fmla="*/ 9830 h 10501"/>
                  <a:gd name="connsiteX5" fmla="*/ 10000 w 10000"/>
                  <a:gd name="connsiteY5" fmla="*/ 9830 h 10501"/>
                  <a:gd name="connsiteX6" fmla="*/ 10000 w 10000"/>
                  <a:gd name="connsiteY6" fmla="*/ 0 h 10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0" h="10501">
                    <a:moveTo>
                      <a:pt x="0" y="9830"/>
                    </a:moveTo>
                    <a:lnTo>
                      <a:pt x="0" y="9830"/>
                    </a:lnTo>
                    <a:cubicBezTo>
                      <a:pt x="0" y="10198"/>
                      <a:pt x="2256" y="10501"/>
                      <a:pt x="5000" y="10501"/>
                    </a:cubicBezTo>
                    <a:lnTo>
                      <a:pt x="5000" y="10501"/>
                    </a:lnTo>
                    <a:cubicBezTo>
                      <a:pt x="7805" y="10501"/>
                      <a:pt x="10000" y="10198"/>
                      <a:pt x="10000" y="9830"/>
                    </a:cubicBezTo>
                    <a:lnTo>
                      <a:pt x="10000" y="9830"/>
                    </a:lnTo>
                    <a:lnTo>
                      <a:pt x="10000" y="0"/>
                    </a:lnTo>
                  </a:path>
                </a:pathLst>
              </a:custGeom>
              <a:noFill/>
              <a:ln w="101600" cap="rnd">
                <a:solidFill>
                  <a:srgbClr val="4E5865"/>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sp>
            <p:nvSpPr>
              <p:cNvPr id="13" name="Freeform 6"/>
              <p:cNvSpPr/>
              <p:nvPr/>
            </p:nvSpPr>
            <p:spPr bwMode="auto">
              <a:xfrm>
                <a:off x="3841" y="786"/>
                <a:ext cx="1510" cy="1346"/>
              </a:xfrm>
              <a:custGeom>
                <a:avLst/>
                <a:gdLst>
                  <a:gd name="T0" fmla="*/ 0 w 638"/>
                  <a:gd name="T1" fmla="*/ 0 h 568"/>
                  <a:gd name="T2" fmla="*/ 0 w 638"/>
                  <a:gd name="T3" fmla="*/ 568 h 568"/>
                  <a:gd name="T4" fmla="*/ 159 w 638"/>
                  <a:gd name="T5" fmla="*/ 484 h 568"/>
                  <a:gd name="T6" fmla="*/ 319 w 638"/>
                  <a:gd name="T7" fmla="*/ 568 h 568"/>
                  <a:gd name="T8" fmla="*/ 479 w 638"/>
                  <a:gd name="T9" fmla="*/ 484 h 568"/>
                  <a:gd name="T10" fmla="*/ 638 w 638"/>
                  <a:gd name="T11" fmla="*/ 567 h 568"/>
                  <a:gd name="T12" fmla="*/ 0 w 638"/>
                  <a:gd name="T13" fmla="*/ 0 h 568"/>
                </a:gdLst>
                <a:ahLst/>
                <a:cxnLst>
                  <a:cxn ang="0">
                    <a:pos x="T0" y="T1"/>
                  </a:cxn>
                  <a:cxn ang="0">
                    <a:pos x="T2" y="T3"/>
                  </a:cxn>
                  <a:cxn ang="0">
                    <a:pos x="T4" y="T5"/>
                  </a:cxn>
                  <a:cxn ang="0">
                    <a:pos x="T6" y="T7"/>
                  </a:cxn>
                  <a:cxn ang="0">
                    <a:pos x="T8" y="T9"/>
                  </a:cxn>
                  <a:cxn ang="0">
                    <a:pos x="T10" y="T11"/>
                  </a:cxn>
                  <a:cxn ang="0">
                    <a:pos x="T12" y="T13"/>
                  </a:cxn>
                </a:cxnLst>
                <a:rect l="0" t="0" r="r" b="b"/>
                <a:pathLst>
                  <a:path w="638" h="568">
                    <a:moveTo>
                      <a:pt x="0" y="0"/>
                    </a:moveTo>
                    <a:cubicBezTo>
                      <a:pt x="0" y="568"/>
                      <a:pt x="0" y="568"/>
                      <a:pt x="0" y="568"/>
                    </a:cubicBezTo>
                    <a:cubicBezTo>
                      <a:pt x="35" y="517"/>
                      <a:pt x="93" y="484"/>
                      <a:pt x="159" y="484"/>
                    </a:cubicBezTo>
                    <a:cubicBezTo>
                      <a:pt x="226" y="484"/>
                      <a:pt x="284" y="517"/>
                      <a:pt x="319" y="568"/>
                    </a:cubicBezTo>
                    <a:cubicBezTo>
                      <a:pt x="354" y="517"/>
                      <a:pt x="412" y="484"/>
                      <a:pt x="479" y="484"/>
                    </a:cubicBezTo>
                    <a:cubicBezTo>
                      <a:pt x="545" y="484"/>
                      <a:pt x="603" y="517"/>
                      <a:pt x="638" y="567"/>
                    </a:cubicBezTo>
                    <a:cubicBezTo>
                      <a:pt x="601" y="248"/>
                      <a:pt x="329" y="0"/>
                      <a:pt x="0" y="0"/>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 name="Freeform 7"/>
              <p:cNvSpPr/>
              <p:nvPr/>
            </p:nvSpPr>
            <p:spPr bwMode="auto">
              <a:xfrm>
                <a:off x="2329" y="786"/>
                <a:ext cx="1512" cy="1346"/>
              </a:xfrm>
              <a:custGeom>
                <a:avLst/>
                <a:gdLst>
                  <a:gd name="T0" fmla="*/ 639 w 639"/>
                  <a:gd name="T1" fmla="*/ 0 h 568"/>
                  <a:gd name="T2" fmla="*/ 639 w 639"/>
                  <a:gd name="T3" fmla="*/ 0 h 568"/>
                  <a:gd name="T4" fmla="*/ 0 w 639"/>
                  <a:gd name="T5" fmla="*/ 568 h 568"/>
                  <a:gd name="T6" fmla="*/ 160 w 639"/>
                  <a:gd name="T7" fmla="*/ 484 h 568"/>
                  <a:gd name="T8" fmla="*/ 320 w 639"/>
                  <a:gd name="T9" fmla="*/ 568 h 568"/>
                  <a:gd name="T10" fmla="*/ 479 w 639"/>
                  <a:gd name="T11" fmla="*/ 484 h 568"/>
                  <a:gd name="T12" fmla="*/ 639 w 639"/>
                  <a:gd name="T13" fmla="*/ 568 h 568"/>
                  <a:gd name="T14" fmla="*/ 639 w 639"/>
                  <a:gd name="T15" fmla="*/ 0 h 5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9" h="568">
                    <a:moveTo>
                      <a:pt x="639" y="0"/>
                    </a:moveTo>
                    <a:cubicBezTo>
                      <a:pt x="639" y="0"/>
                      <a:pt x="639" y="0"/>
                      <a:pt x="639" y="0"/>
                    </a:cubicBezTo>
                    <a:cubicBezTo>
                      <a:pt x="309" y="0"/>
                      <a:pt x="37" y="248"/>
                      <a:pt x="0" y="568"/>
                    </a:cubicBezTo>
                    <a:cubicBezTo>
                      <a:pt x="35" y="517"/>
                      <a:pt x="94" y="484"/>
                      <a:pt x="160" y="484"/>
                    </a:cubicBezTo>
                    <a:cubicBezTo>
                      <a:pt x="226" y="484"/>
                      <a:pt x="285" y="517"/>
                      <a:pt x="320" y="568"/>
                    </a:cubicBezTo>
                    <a:cubicBezTo>
                      <a:pt x="355" y="517"/>
                      <a:pt x="413" y="484"/>
                      <a:pt x="479" y="484"/>
                    </a:cubicBezTo>
                    <a:cubicBezTo>
                      <a:pt x="545" y="484"/>
                      <a:pt x="604" y="517"/>
                      <a:pt x="639" y="568"/>
                    </a:cubicBezTo>
                    <a:lnTo>
                      <a:pt x="639" y="0"/>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 name="Freeform 8"/>
              <p:cNvSpPr/>
              <p:nvPr/>
            </p:nvSpPr>
            <p:spPr bwMode="auto">
              <a:xfrm>
                <a:off x="3083" y="786"/>
                <a:ext cx="755" cy="1341"/>
              </a:xfrm>
              <a:custGeom>
                <a:avLst/>
                <a:gdLst>
                  <a:gd name="T0" fmla="*/ 161 w 319"/>
                  <a:gd name="T1" fmla="*/ 484 h 566"/>
                  <a:gd name="T2" fmla="*/ 319 w 319"/>
                  <a:gd name="T3" fmla="*/ 565 h 566"/>
                  <a:gd name="T4" fmla="*/ 319 w 319"/>
                  <a:gd name="T5" fmla="*/ 0 h 566"/>
                  <a:gd name="T6" fmla="*/ 317 w 319"/>
                  <a:gd name="T7" fmla="*/ 0 h 566"/>
                  <a:gd name="T8" fmla="*/ 0 w 319"/>
                  <a:gd name="T9" fmla="*/ 565 h 566"/>
                  <a:gd name="T10" fmla="*/ 0 w 319"/>
                  <a:gd name="T11" fmla="*/ 566 h 566"/>
                  <a:gd name="T12" fmla="*/ 5 w 319"/>
                  <a:gd name="T13" fmla="*/ 564 h 566"/>
                  <a:gd name="T14" fmla="*/ 161 w 319"/>
                  <a:gd name="T15" fmla="*/ 484 h 5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9" h="566">
                    <a:moveTo>
                      <a:pt x="161" y="484"/>
                    </a:moveTo>
                    <a:cubicBezTo>
                      <a:pt x="226" y="484"/>
                      <a:pt x="284" y="516"/>
                      <a:pt x="319" y="565"/>
                    </a:cubicBezTo>
                    <a:cubicBezTo>
                      <a:pt x="319" y="0"/>
                      <a:pt x="319" y="0"/>
                      <a:pt x="319" y="0"/>
                    </a:cubicBezTo>
                    <a:cubicBezTo>
                      <a:pt x="318" y="0"/>
                      <a:pt x="318" y="0"/>
                      <a:pt x="317" y="0"/>
                    </a:cubicBezTo>
                    <a:cubicBezTo>
                      <a:pt x="153" y="2"/>
                      <a:pt x="19" y="248"/>
                      <a:pt x="0" y="565"/>
                    </a:cubicBezTo>
                    <a:cubicBezTo>
                      <a:pt x="0" y="566"/>
                      <a:pt x="0" y="566"/>
                      <a:pt x="0" y="566"/>
                    </a:cubicBezTo>
                    <a:cubicBezTo>
                      <a:pt x="2" y="563"/>
                      <a:pt x="3" y="563"/>
                      <a:pt x="5" y="564"/>
                    </a:cubicBezTo>
                    <a:cubicBezTo>
                      <a:pt x="40" y="515"/>
                      <a:pt x="97" y="484"/>
                      <a:pt x="161" y="484"/>
                    </a:cubicBez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 name="Freeform 9"/>
              <p:cNvSpPr/>
              <p:nvPr/>
            </p:nvSpPr>
            <p:spPr bwMode="auto">
              <a:xfrm>
                <a:off x="3838" y="786"/>
                <a:ext cx="755" cy="1346"/>
              </a:xfrm>
              <a:custGeom>
                <a:avLst/>
                <a:gdLst>
                  <a:gd name="T0" fmla="*/ 0 w 319"/>
                  <a:gd name="T1" fmla="*/ 568 h 568"/>
                  <a:gd name="T2" fmla="*/ 5 w 319"/>
                  <a:gd name="T3" fmla="*/ 561 h 568"/>
                  <a:gd name="T4" fmla="*/ 159 w 319"/>
                  <a:gd name="T5" fmla="*/ 484 h 568"/>
                  <a:gd name="T6" fmla="*/ 316 w 319"/>
                  <a:gd name="T7" fmla="*/ 563 h 568"/>
                  <a:gd name="T8" fmla="*/ 319 w 319"/>
                  <a:gd name="T9" fmla="*/ 568 h 568"/>
                  <a:gd name="T10" fmla="*/ 319 w 319"/>
                  <a:gd name="T11" fmla="*/ 568 h 568"/>
                  <a:gd name="T12" fmla="*/ 0 w 319"/>
                  <a:gd name="T13" fmla="*/ 0 h 568"/>
                  <a:gd name="T14" fmla="*/ 0 w 319"/>
                  <a:gd name="T15" fmla="*/ 0 h 568"/>
                  <a:gd name="T16" fmla="*/ 0 w 319"/>
                  <a:gd name="T17" fmla="*/ 568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9" h="568">
                    <a:moveTo>
                      <a:pt x="0" y="568"/>
                    </a:moveTo>
                    <a:cubicBezTo>
                      <a:pt x="1" y="563"/>
                      <a:pt x="3" y="561"/>
                      <a:pt x="5" y="561"/>
                    </a:cubicBezTo>
                    <a:cubicBezTo>
                      <a:pt x="40" y="514"/>
                      <a:pt x="96" y="484"/>
                      <a:pt x="159" y="484"/>
                    </a:cubicBezTo>
                    <a:cubicBezTo>
                      <a:pt x="224" y="484"/>
                      <a:pt x="280" y="515"/>
                      <a:pt x="316" y="563"/>
                    </a:cubicBezTo>
                    <a:cubicBezTo>
                      <a:pt x="317" y="564"/>
                      <a:pt x="318" y="565"/>
                      <a:pt x="319" y="568"/>
                    </a:cubicBezTo>
                    <a:cubicBezTo>
                      <a:pt x="319" y="568"/>
                      <a:pt x="319" y="568"/>
                      <a:pt x="319" y="568"/>
                    </a:cubicBezTo>
                    <a:cubicBezTo>
                      <a:pt x="300" y="248"/>
                      <a:pt x="165" y="0"/>
                      <a:pt x="0" y="0"/>
                    </a:cubicBezTo>
                    <a:cubicBezTo>
                      <a:pt x="0" y="0"/>
                      <a:pt x="0" y="0"/>
                      <a:pt x="0" y="0"/>
                    </a:cubicBezTo>
                    <a:lnTo>
                      <a:pt x="0" y="568"/>
                    </a:ln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7" name="Group 4"/>
            <p:cNvGrpSpPr>
              <a:grpSpLocks noChangeAspect="1"/>
            </p:cNvGrpSpPr>
            <p:nvPr/>
          </p:nvGrpSpPr>
          <p:grpSpPr bwMode="auto">
            <a:xfrm>
              <a:off x="3336421" y="3290134"/>
              <a:ext cx="611424" cy="737674"/>
              <a:chOff x="347" y="3344"/>
              <a:chExt cx="586" cy="707"/>
            </a:xfrm>
            <a:solidFill>
              <a:srgbClr val="5DB510"/>
            </a:solidFill>
          </p:grpSpPr>
          <p:sp>
            <p:nvSpPr>
              <p:cNvPr id="18"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19"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0" name="Group 4"/>
            <p:cNvGrpSpPr>
              <a:grpSpLocks noChangeAspect="1"/>
            </p:cNvGrpSpPr>
            <p:nvPr/>
          </p:nvGrpSpPr>
          <p:grpSpPr bwMode="auto">
            <a:xfrm>
              <a:off x="8139163" y="3417432"/>
              <a:ext cx="611425" cy="737675"/>
              <a:chOff x="347" y="3344"/>
              <a:chExt cx="586" cy="707"/>
            </a:xfrm>
            <a:solidFill>
              <a:srgbClr val="5DB510"/>
            </a:solidFill>
          </p:grpSpPr>
          <p:sp>
            <p:nvSpPr>
              <p:cNvPr id="21"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2"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3" name="Group 4"/>
            <p:cNvGrpSpPr>
              <a:grpSpLocks noChangeAspect="1"/>
            </p:cNvGrpSpPr>
            <p:nvPr/>
          </p:nvGrpSpPr>
          <p:grpSpPr bwMode="auto">
            <a:xfrm>
              <a:off x="7312488" y="2382222"/>
              <a:ext cx="611425" cy="737675"/>
              <a:chOff x="347" y="3344"/>
              <a:chExt cx="586" cy="707"/>
            </a:xfrm>
            <a:solidFill>
              <a:srgbClr val="5DB510"/>
            </a:solidFill>
          </p:grpSpPr>
          <p:sp>
            <p:nvSpPr>
              <p:cNvPr id="24" name="Oval 5"/>
              <p:cNvSpPr>
                <a:spLocks noChangeArrowheads="1"/>
              </p:cNvSpPr>
              <p:nvPr/>
            </p:nvSpPr>
            <p:spPr bwMode="auto">
              <a:xfrm>
                <a:off x="347" y="3466"/>
                <a:ext cx="586" cy="585"/>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5"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6" name="Group 4"/>
            <p:cNvGrpSpPr>
              <a:grpSpLocks noChangeAspect="1"/>
            </p:cNvGrpSpPr>
            <p:nvPr/>
          </p:nvGrpSpPr>
          <p:grpSpPr bwMode="auto">
            <a:xfrm>
              <a:off x="5332624" y="2411506"/>
              <a:ext cx="611425" cy="737675"/>
              <a:chOff x="347" y="3344"/>
              <a:chExt cx="586" cy="707"/>
            </a:xfrm>
            <a:solidFill>
              <a:srgbClr val="5DB510"/>
            </a:solidFill>
          </p:grpSpPr>
          <p:sp>
            <p:nvSpPr>
              <p:cNvPr id="27" name="Oval 5"/>
              <p:cNvSpPr>
                <a:spLocks noChangeArrowheads="1"/>
              </p:cNvSpPr>
              <p:nvPr/>
            </p:nvSpPr>
            <p:spPr bwMode="auto">
              <a:xfrm>
                <a:off x="347" y="3466"/>
                <a:ext cx="586" cy="585"/>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8"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9" name="Group 4"/>
            <p:cNvGrpSpPr>
              <a:grpSpLocks noChangeAspect="1"/>
            </p:cNvGrpSpPr>
            <p:nvPr/>
          </p:nvGrpSpPr>
          <p:grpSpPr bwMode="auto">
            <a:xfrm>
              <a:off x="4145928" y="2070597"/>
              <a:ext cx="611425" cy="737675"/>
              <a:chOff x="347" y="3344"/>
              <a:chExt cx="586" cy="707"/>
            </a:xfrm>
            <a:solidFill>
              <a:srgbClr val="5DB510"/>
            </a:solidFill>
          </p:grpSpPr>
          <p:sp>
            <p:nvSpPr>
              <p:cNvPr id="30"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31"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32" name="Group 4"/>
            <p:cNvGrpSpPr>
              <a:grpSpLocks noChangeAspect="1"/>
            </p:cNvGrpSpPr>
            <p:nvPr/>
          </p:nvGrpSpPr>
          <p:grpSpPr bwMode="auto">
            <a:xfrm>
              <a:off x="6174430" y="1701759"/>
              <a:ext cx="611425" cy="737675"/>
              <a:chOff x="347" y="3344"/>
              <a:chExt cx="586" cy="707"/>
            </a:xfrm>
            <a:solidFill>
              <a:srgbClr val="5DB510"/>
            </a:solidFill>
          </p:grpSpPr>
          <p:sp>
            <p:nvSpPr>
              <p:cNvPr id="33"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34"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sp>
          <p:nvSpPr>
            <p:cNvPr id="35" name="Teardrop 24"/>
            <p:cNvSpPr/>
            <p:nvPr/>
          </p:nvSpPr>
          <p:spPr>
            <a:xfrm rot="18900000">
              <a:off x="6830945" y="2771178"/>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ardrop 108"/>
            <p:cNvSpPr/>
            <p:nvPr/>
          </p:nvSpPr>
          <p:spPr>
            <a:xfrm rot="18900000">
              <a:off x="4771267" y="3335229"/>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ardrop 110"/>
            <p:cNvSpPr/>
            <p:nvPr/>
          </p:nvSpPr>
          <p:spPr>
            <a:xfrm rot="18900000">
              <a:off x="8070954" y="2142018"/>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ardrop 116"/>
            <p:cNvSpPr/>
            <p:nvPr/>
          </p:nvSpPr>
          <p:spPr>
            <a:xfrm rot="18900000">
              <a:off x="7591308" y="3689213"/>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ardrop 117"/>
            <p:cNvSpPr/>
            <p:nvPr/>
          </p:nvSpPr>
          <p:spPr>
            <a:xfrm rot="18900000">
              <a:off x="8945246" y="305150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ardrop 118"/>
            <p:cNvSpPr/>
            <p:nvPr/>
          </p:nvSpPr>
          <p:spPr>
            <a:xfrm rot="18900000">
              <a:off x="5002769" y="215330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ardrop 119"/>
            <p:cNvSpPr/>
            <p:nvPr/>
          </p:nvSpPr>
          <p:spPr>
            <a:xfrm rot="18900000">
              <a:off x="4474137" y="3658760"/>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ardrop 120"/>
            <p:cNvSpPr/>
            <p:nvPr/>
          </p:nvSpPr>
          <p:spPr>
            <a:xfrm rot="18900000">
              <a:off x="3901419" y="286176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ardrop 121"/>
            <p:cNvSpPr/>
            <p:nvPr/>
          </p:nvSpPr>
          <p:spPr>
            <a:xfrm rot="18900000">
              <a:off x="4962354" y="2752086"/>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ardrop 122"/>
            <p:cNvSpPr/>
            <p:nvPr/>
          </p:nvSpPr>
          <p:spPr>
            <a:xfrm rot="18900000">
              <a:off x="6476738" y="3036397"/>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ardrop 123"/>
            <p:cNvSpPr/>
            <p:nvPr/>
          </p:nvSpPr>
          <p:spPr>
            <a:xfrm rot="18900000">
              <a:off x="3795926" y="2160240"/>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ardrop 124"/>
            <p:cNvSpPr/>
            <p:nvPr/>
          </p:nvSpPr>
          <p:spPr>
            <a:xfrm rot="18900000">
              <a:off x="3182357" y="3265903"/>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ardrop 125"/>
            <p:cNvSpPr/>
            <p:nvPr/>
          </p:nvSpPr>
          <p:spPr>
            <a:xfrm rot="18900000">
              <a:off x="5401561" y="1746849"/>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ardrop 126"/>
            <p:cNvSpPr/>
            <p:nvPr/>
          </p:nvSpPr>
          <p:spPr>
            <a:xfrm rot="18900000">
              <a:off x="7682652" y="1864904"/>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ardrop 127"/>
            <p:cNvSpPr/>
            <p:nvPr/>
          </p:nvSpPr>
          <p:spPr>
            <a:xfrm rot="18900000">
              <a:off x="6788272" y="141537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ardrop 128"/>
            <p:cNvSpPr/>
            <p:nvPr/>
          </p:nvSpPr>
          <p:spPr>
            <a:xfrm rot="18900000">
              <a:off x="5838296" y="216023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ardrop 129"/>
            <p:cNvSpPr/>
            <p:nvPr/>
          </p:nvSpPr>
          <p:spPr>
            <a:xfrm rot="18900000">
              <a:off x="7105895" y="2121785"/>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ardrop 130"/>
            <p:cNvSpPr/>
            <p:nvPr/>
          </p:nvSpPr>
          <p:spPr>
            <a:xfrm rot="18900000">
              <a:off x="8077364" y="305827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ardrop 131"/>
            <p:cNvSpPr/>
            <p:nvPr/>
          </p:nvSpPr>
          <p:spPr>
            <a:xfrm rot="18900000">
              <a:off x="4334144" y="1793645"/>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3" name="矩形 92">
            <a:extLst>
              <a:ext uri="{FF2B5EF4-FFF2-40B4-BE49-F238E27FC236}">
                <a16:creationId xmlns:a16="http://schemas.microsoft.com/office/drawing/2014/main" id="{F735A387-1A27-4E3E-9833-87FE2864AD40}"/>
              </a:ext>
            </a:extLst>
          </p:cNvPr>
          <p:cNvSpPr/>
          <p:nvPr/>
        </p:nvSpPr>
        <p:spPr>
          <a:xfrm>
            <a:off x="5734966" y="429124"/>
            <a:ext cx="1368589" cy="843051"/>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实体类</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时间类</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数字类</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3</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大类</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94" name="矩形 93">
            <a:extLst>
              <a:ext uri="{FF2B5EF4-FFF2-40B4-BE49-F238E27FC236}">
                <a16:creationId xmlns:a16="http://schemas.microsoft.com/office/drawing/2014/main" id="{54F45BE3-5C41-461B-91FF-AA57899E9017}"/>
              </a:ext>
            </a:extLst>
          </p:cNvPr>
          <p:cNvSpPr/>
          <p:nvPr/>
        </p:nvSpPr>
        <p:spPr>
          <a:xfrm>
            <a:off x="955219" y="3352372"/>
            <a:ext cx="2223686" cy="396583"/>
          </a:xfrm>
          <a:prstGeom prst="rect">
            <a:avLst/>
          </a:prstGeom>
        </p:spPr>
        <p:txBody>
          <a:bodyPr wrap="none">
            <a:spAutoFit/>
          </a:bodyPr>
          <a:lstStyle/>
          <a:p>
            <a:pPr marR="190500">
              <a:lnSpc>
                <a:spcPct val="120000"/>
              </a:lnSpc>
            </a:pPr>
            <a:r>
              <a:rPr lang="zh-CN" altLang="en-US"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信息抽取（任务）</a:t>
            </a:r>
            <a:endParaRPr lang="zh-CN" altLang="zh-CN"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5" name="矩形 94">
            <a:extLst>
              <a:ext uri="{FF2B5EF4-FFF2-40B4-BE49-F238E27FC236}">
                <a16:creationId xmlns:a16="http://schemas.microsoft.com/office/drawing/2014/main" id="{8A54D90C-C5B1-4164-BD4A-D4E43FE085E3}"/>
              </a:ext>
            </a:extLst>
          </p:cNvPr>
          <p:cNvSpPr/>
          <p:nvPr/>
        </p:nvSpPr>
        <p:spPr>
          <a:xfrm>
            <a:off x="3503673" y="1565909"/>
            <a:ext cx="1762021"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命名实体识别</a:t>
            </a:r>
          </a:p>
        </p:txBody>
      </p:sp>
      <p:sp>
        <p:nvSpPr>
          <p:cNvPr id="96" name="矩形 95">
            <a:extLst>
              <a:ext uri="{FF2B5EF4-FFF2-40B4-BE49-F238E27FC236}">
                <a16:creationId xmlns:a16="http://schemas.microsoft.com/office/drawing/2014/main" id="{69EC9172-E198-47E9-96C5-FBC3724A6DE5}"/>
              </a:ext>
            </a:extLst>
          </p:cNvPr>
          <p:cNvSpPr/>
          <p:nvPr/>
        </p:nvSpPr>
        <p:spPr>
          <a:xfrm>
            <a:off x="6189888" y="4998356"/>
            <a:ext cx="2302481" cy="587469"/>
          </a:xfrm>
          <a:prstGeom prst="rect">
            <a:avLst/>
          </a:prstGeom>
        </p:spPr>
        <p:txBody>
          <a:bodyPr wrap="square">
            <a:spAutoFit/>
          </a:bodyPr>
          <a:lstStyle/>
          <a:p>
            <a:pPr>
              <a:lnSpc>
                <a:spcPct val="120000"/>
              </a:lnSpc>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辨别出两个实体间存在的语义关系</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7" name="矩形 56">
            <a:extLst>
              <a:ext uri="{FF2B5EF4-FFF2-40B4-BE49-F238E27FC236}">
                <a16:creationId xmlns:a16="http://schemas.microsoft.com/office/drawing/2014/main" id="{D35B1D1F-5F11-4569-88AA-14915EC0D80A}"/>
              </a:ext>
            </a:extLst>
          </p:cNvPr>
          <p:cNvSpPr/>
          <p:nvPr/>
        </p:nvSpPr>
        <p:spPr>
          <a:xfrm>
            <a:off x="3503672" y="5100712"/>
            <a:ext cx="1762021"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实体关系抽取</a:t>
            </a:r>
          </a:p>
        </p:txBody>
      </p:sp>
      <p:sp>
        <p:nvSpPr>
          <p:cNvPr id="2" name="左大括号 1">
            <a:extLst>
              <a:ext uri="{FF2B5EF4-FFF2-40B4-BE49-F238E27FC236}">
                <a16:creationId xmlns:a16="http://schemas.microsoft.com/office/drawing/2014/main" id="{7420EE1F-06BE-472C-8792-301DA74F9A2F}"/>
              </a:ext>
            </a:extLst>
          </p:cNvPr>
          <p:cNvSpPr/>
          <p:nvPr/>
        </p:nvSpPr>
        <p:spPr>
          <a:xfrm>
            <a:off x="2952782" y="1747056"/>
            <a:ext cx="370061" cy="355194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8" name="矩形 57">
            <a:extLst>
              <a:ext uri="{FF2B5EF4-FFF2-40B4-BE49-F238E27FC236}">
                <a16:creationId xmlns:a16="http://schemas.microsoft.com/office/drawing/2014/main" id="{077E0502-C092-480C-B8E7-15D76D94E3FD}"/>
              </a:ext>
            </a:extLst>
          </p:cNvPr>
          <p:cNvSpPr/>
          <p:nvPr/>
        </p:nvSpPr>
        <p:spPr>
          <a:xfrm>
            <a:off x="5818856" y="2180486"/>
            <a:ext cx="1284699" cy="1101584"/>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人名</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机构名</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地名</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时间等</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7</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小类</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3" name="左大括号 2">
            <a:extLst>
              <a:ext uri="{FF2B5EF4-FFF2-40B4-BE49-F238E27FC236}">
                <a16:creationId xmlns:a16="http://schemas.microsoft.com/office/drawing/2014/main" id="{49D53C1E-7BD2-4926-81D5-9370C3513517}"/>
              </a:ext>
            </a:extLst>
          </p:cNvPr>
          <p:cNvSpPr/>
          <p:nvPr/>
        </p:nvSpPr>
        <p:spPr>
          <a:xfrm>
            <a:off x="5129526" y="631206"/>
            <a:ext cx="301202" cy="223488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7" name="直接箭头连接符 6">
            <a:extLst>
              <a:ext uri="{FF2B5EF4-FFF2-40B4-BE49-F238E27FC236}">
                <a16:creationId xmlns:a16="http://schemas.microsoft.com/office/drawing/2014/main" id="{D3ADD2F7-BD34-4640-9B43-10AD1BD72290}"/>
              </a:ext>
            </a:extLst>
          </p:cNvPr>
          <p:cNvCxnSpPr>
            <a:cxnSpLocks/>
          </p:cNvCxnSpPr>
          <p:nvPr/>
        </p:nvCxnSpPr>
        <p:spPr>
          <a:xfrm flipV="1">
            <a:off x="5230950" y="5292091"/>
            <a:ext cx="865050" cy="69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4078338"/>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4"/>
                                        </p:tgtEl>
                                        <p:attrNameLst>
                                          <p:attrName>style.visibility</p:attrName>
                                        </p:attrNameLst>
                                      </p:cBhvr>
                                      <p:to>
                                        <p:strVal val="visible"/>
                                      </p:to>
                                    </p:set>
                                    <p:animEffect transition="in" filter="fade">
                                      <p:cBhvr>
                                        <p:cTn id="11" dur="500"/>
                                        <p:tgtEl>
                                          <p:spTgt spid="9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3"/>
                                        </p:tgtEl>
                                        <p:attrNameLst>
                                          <p:attrName>style.visibility</p:attrName>
                                        </p:attrNameLst>
                                      </p:cBhvr>
                                      <p:to>
                                        <p:strVal val="visible"/>
                                      </p:to>
                                    </p:set>
                                    <p:animEffect transition="in" filter="fade">
                                      <p:cBhvr>
                                        <p:cTn id="15" dur="500"/>
                                        <p:tgtEl>
                                          <p:spTgt spid="93"/>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5"/>
                                        </p:tgtEl>
                                        <p:attrNameLst>
                                          <p:attrName>style.visibility</p:attrName>
                                        </p:attrNameLst>
                                      </p:cBhvr>
                                      <p:to>
                                        <p:strVal val="visible"/>
                                      </p:to>
                                    </p:set>
                                    <p:animEffect transition="in" filter="fade">
                                      <p:cBhvr>
                                        <p:cTn id="19" dur="500"/>
                                        <p:tgtEl>
                                          <p:spTgt spid="9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96"/>
                                        </p:tgtEl>
                                        <p:attrNameLst>
                                          <p:attrName>style.visibility</p:attrName>
                                        </p:attrNameLst>
                                      </p:cBhvr>
                                      <p:to>
                                        <p:strVal val="visible"/>
                                      </p:to>
                                    </p:set>
                                    <p:animEffect transition="in" filter="fade">
                                      <p:cBhvr>
                                        <p:cTn id="23" dur="500"/>
                                        <p:tgtEl>
                                          <p:spTgt spid="9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fade">
                                      <p:cBhvr>
                                        <p:cTn id="27" dur="500"/>
                                        <p:tgtEl>
                                          <p:spTgt spid="57"/>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8"/>
                                        </p:tgtEl>
                                        <p:attrNameLst>
                                          <p:attrName>style.visibility</p:attrName>
                                        </p:attrNameLst>
                                      </p:cBhvr>
                                      <p:to>
                                        <p:strVal val="visible"/>
                                      </p:to>
                                    </p:set>
                                    <p:animEffect transition="in" filter="fade">
                                      <p:cBhvr>
                                        <p:cTn id="31"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94" grpId="0"/>
      <p:bldP spid="95" grpId="0"/>
      <p:bldP spid="96" grpId="0"/>
      <p:bldP spid="57" grpId="0"/>
      <p:bldP spid="5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3262432"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实体关系抽取的产生与发展</a:t>
            </a:r>
            <a:endPar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矩形 6">
            <a:extLst>
              <a:ext uri="{FF2B5EF4-FFF2-40B4-BE49-F238E27FC236}">
                <a16:creationId xmlns:a16="http://schemas.microsoft.com/office/drawing/2014/main" id="{764B7818-D94E-4375-A124-B3280CB74778}"/>
              </a:ext>
            </a:extLst>
          </p:cNvPr>
          <p:cNvSpPr/>
          <p:nvPr/>
        </p:nvSpPr>
        <p:spPr>
          <a:xfrm>
            <a:off x="1925241" y="1862349"/>
            <a:ext cx="6992256" cy="584519"/>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        MUC</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前五次会议聚焦在“信息提取”的任务上，任务和模板变得更加复杂。</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NYU</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和</a:t>
            </a:r>
            <a:r>
              <a:rPr lang="en-US" altLang="zh-CN" sz="1400" dirty="0" err="1">
                <a:solidFill>
                  <a:schemeClr val="tx1">
                    <a:lumMod val="85000"/>
                    <a:lumOff val="15000"/>
                  </a:schemeClr>
                </a:solidFill>
                <a:latin typeface="微软雅黑" panose="020B0503020204020204" pitchFamily="34" charset="-122"/>
                <a:ea typeface="微软雅黑" panose="020B0503020204020204" pitchFamily="34" charset="-122"/>
              </a:rPr>
              <a:t>NRaD</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合作提出命名实体识别（</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NER</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）、指代、模板元素和场景模板这四项任务。</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9" name="矩形 8">
            <a:extLst>
              <a:ext uri="{FF2B5EF4-FFF2-40B4-BE49-F238E27FC236}">
                <a16:creationId xmlns:a16="http://schemas.microsoft.com/office/drawing/2014/main" id="{BA038A09-58D8-45DC-8ECB-CEF796992FDD}"/>
              </a:ext>
            </a:extLst>
          </p:cNvPr>
          <p:cNvSpPr/>
          <p:nvPr/>
        </p:nvSpPr>
        <p:spPr>
          <a:xfrm>
            <a:off x="873600" y="1106374"/>
            <a:ext cx="838691"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产生</a:t>
            </a:r>
          </a:p>
        </p:txBody>
      </p:sp>
      <p:sp>
        <p:nvSpPr>
          <p:cNvPr id="10" name="矩形 9">
            <a:extLst>
              <a:ext uri="{FF2B5EF4-FFF2-40B4-BE49-F238E27FC236}">
                <a16:creationId xmlns:a16="http://schemas.microsoft.com/office/drawing/2014/main" id="{0006E386-6EDE-4CCF-BF97-062B0AA477D9}"/>
              </a:ext>
            </a:extLst>
          </p:cNvPr>
          <p:cNvSpPr/>
          <p:nvPr/>
        </p:nvSpPr>
        <p:spPr>
          <a:xfrm>
            <a:off x="1925241" y="2611606"/>
            <a:ext cx="6992256" cy="584519"/>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        MUC</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最后一次会议在第六次会议任务的基础上提出了关系抽取任务，是用模板关系进行描述的。</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12" name="矩形 11">
            <a:extLst>
              <a:ext uri="{FF2B5EF4-FFF2-40B4-BE49-F238E27FC236}">
                <a16:creationId xmlns:a16="http://schemas.microsoft.com/office/drawing/2014/main" id="{FB2A2B40-EA5E-4A5A-A254-508B77F85233}"/>
              </a:ext>
            </a:extLst>
          </p:cNvPr>
          <p:cNvSpPr/>
          <p:nvPr/>
        </p:nvSpPr>
        <p:spPr>
          <a:xfrm>
            <a:off x="873599" y="3867750"/>
            <a:ext cx="838691"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发展</a:t>
            </a:r>
          </a:p>
        </p:txBody>
      </p:sp>
      <p:sp>
        <p:nvSpPr>
          <p:cNvPr id="13" name="矩形 12">
            <a:extLst>
              <a:ext uri="{FF2B5EF4-FFF2-40B4-BE49-F238E27FC236}">
                <a16:creationId xmlns:a16="http://schemas.microsoft.com/office/drawing/2014/main" id="{B0392F10-4854-480F-A5D2-3566D96170C7}"/>
              </a:ext>
            </a:extLst>
          </p:cNvPr>
          <p:cNvSpPr/>
          <p:nvPr/>
        </p:nvSpPr>
        <p:spPr>
          <a:xfrm>
            <a:off x="1925241" y="4411133"/>
            <a:ext cx="6992256" cy="1101584"/>
          </a:xfrm>
          <a:prstGeom prst="rect">
            <a:avLst/>
          </a:prstGeom>
        </p:spPr>
        <p:txBody>
          <a:bodyPr wrap="square">
            <a:spAutoFit/>
          </a:bodyPr>
          <a:lstStyle/>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        21</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世纪后，</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NIST</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组织的自动内容抽取（</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ACE</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）评测会议成为信息抽取研究进一步发展的主要动力。该评测会议将实体关系识别作为一项重要的评测任务进行发布。</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语义评估（</a:t>
            </a:r>
            <a:r>
              <a:rPr lang="en-US" altLang="zh-CN" sz="1400" dirty="0" err="1">
                <a:solidFill>
                  <a:schemeClr val="tx1">
                    <a:lumMod val="85000"/>
                    <a:lumOff val="15000"/>
                  </a:schemeClr>
                </a:solidFill>
                <a:latin typeface="微软雅黑" panose="020B0503020204020204" pitchFamily="34" charset="-122"/>
                <a:ea typeface="微软雅黑" panose="020B0503020204020204" pitchFamily="34" charset="-122"/>
              </a:rPr>
              <a:t>SemEval</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）会议也是自然语言处理领域中一个极具影响力的评测会议。该会议聚焦于句子级单元间的彼此联系、语句间的联系和人们所说的自然语言。</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Tree>
    <p:extLst>
      <p:ext uri="{BB962C8B-B14F-4D97-AF65-F5344CB8AC3E}">
        <p14:creationId xmlns:p14="http://schemas.microsoft.com/office/powerpoint/2010/main" val="3426172601"/>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2" grpId="0"/>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椭圆 53">
            <a:extLst>
              <a:ext uri="{FF2B5EF4-FFF2-40B4-BE49-F238E27FC236}">
                <a16:creationId xmlns:a16="http://schemas.microsoft.com/office/drawing/2014/main" id="{E2208E59-A9E9-45DE-BB24-9B47F70D3B13}"/>
              </a:ext>
            </a:extLst>
          </p:cNvPr>
          <p:cNvSpPr/>
          <p:nvPr/>
        </p:nvSpPr>
        <p:spPr>
          <a:xfrm>
            <a:off x="1460896" y="632200"/>
            <a:ext cx="827146" cy="8271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153" b="1" dirty="0">
                <a:solidFill>
                  <a:schemeClr val="bg1"/>
                </a:solidFill>
                <a:latin typeface="Impact" panose="020B0806030902050204" pitchFamily="34" charset="0"/>
              </a:rPr>
              <a:t>1</a:t>
            </a:r>
            <a:endParaRPr lang="zh-CN" altLang="en-US" sz="3153" b="1" dirty="0">
              <a:solidFill>
                <a:schemeClr val="bg1"/>
              </a:solidFill>
              <a:latin typeface="Impact" panose="020B0806030902050204" pitchFamily="34" charset="0"/>
            </a:endParaRPr>
          </a:p>
        </p:txBody>
      </p:sp>
      <p:sp>
        <p:nvSpPr>
          <p:cNvPr id="55" name="椭圆 54">
            <a:extLst>
              <a:ext uri="{FF2B5EF4-FFF2-40B4-BE49-F238E27FC236}">
                <a16:creationId xmlns:a16="http://schemas.microsoft.com/office/drawing/2014/main" id="{24714350-E5F8-4621-A8C2-E1B1232303CB}"/>
              </a:ext>
            </a:extLst>
          </p:cNvPr>
          <p:cNvSpPr/>
          <p:nvPr/>
        </p:nvSpPr>
        <p:spPr>
          <a:xfrm>
            <a:off x="3010508" y="2040348"/>
            <a:ext cx="827146" cy="827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153" b="1" dirty="0">
                <a:solidFill>
                  <a:schemeClr val="bg1"/>
                </a:solidFill>
                <a:latin typeface="Impact" panose="020B0806030902050204" pitchFamily="34" charset="0"/>
              </a:rPr>
              <a:t>2</a:t>
            </a:r>
            <a:endParaRPr lang="zh-CN" altLang="en-US" sz="3153" b="1" dirty="0">
              <a:solidFill>
                <a:schemeClr val="bg1"/>
              </a:solidFill>
              <a:latin typeface="Impact" panose="020B0806030902050204" pitchFamily="34" charset="0"/>
            </a:endParaRPr>
          </a:p>
        </p:txBody>
      </p:sp>
      <p:sp>
        <p:nvSpPr>
          <p:cNvPr id="56" name="椭圆 55">
            <a:extLst>
              <a:ext uri="{FF2B5EF4-FFF2-40B4-BE49-F238E27FC236}">
                <a16:creationId xmlns:a16="http://schemas.microsoft.com/office/drawing/2014/main" id="{0DB58C10-A103-4FE4-94A0-F02067C49A54}"/>
              </a:ext>
            </a:extLst>
          </p:cNvPr>
          <p:cNvSpPr/>
          <p:nvPr/>
        </p:nvSpPr>
        <p:spPr>
          <a:xfrm>
            <a:off x="4598693" y="3425260"/>
            <a:ext cx="827146" cy="8271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153" b="1" dirty="0">
                <a:solidFill>
                  <a:schemeClr val="bg1"/>
                </a:solidFill>
                <a:latin typeface="Impact" panose="020B0806030902050204" pitchFamily="34" charset="0"/>
              </a:rPr>
              <a:t>3</a:t>
            </a:r>
            <a:endParaRPr lang="zh-CN" altLang="en-US" sz="3153" b="1" dirty="0">
              <a:solidFill>
                <a:schemeClr val="bg1"/>
              </a:solidFill>
              <a:latin typeface="Impact" panose="020B0806030902050204" pitchFamily="34" charset="0"/>
            </a:endParaRPr>
          </a:p>
        </p:txBody>
      </p:sp>
      <p:sp>
        <p:nvSpPr>
          <p:cNvPr id="57" name="椭圆 56">
            <a:extLst>
              <a:ext uri="{FF2B5EF4-FFF2-40B4-BE49-F238E27FC236}">
                <a16:creationId xmlns:a16="http://schemas.microsoft.com/office/drawing/2014/main" id="{053FF1FE-7FD0-4F62-BE49-CB115874F05E}"/>
              </a:ext>
            </a:extLst>
          </p:cNvPr>
          <p:cNvSpPr/>
          <p:nvPr/>
        </p:nvSpPr>
        <p:spPr>
          <a:xfrm>
            <a:off x="6367811" y="4864367"/>
            <a:ext cx="827146" cy="827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153" b="1" dirty="0">
                <a:solidFill>
                  <a:schemeClr val="bg1"/>
                </a:solidFill>
                <a:latin typeface="Impact" panose="020B0806030902050204" pitchFamily="34" charset="0"/>
              </a:rPr>
              <a:t>4</a:t>
            </a:r>
            <a:endParaRPr lang="zh-CN" altLang="en-US" sz="3153" b="1" dirty="0">
              <a:solidFill>
                <a:schemeClr val="bg1"/>
              </a:solidFill>
              <a:latin typeface="Impact" panose="020B0806030902050204" pitchFamily="34" charset="0"/>
            </a:endParaRPr>
          </a:p>
        </p:txBody>
      </p:sp>
      <p:sp>
        <p:nvSpPr>
          <p:cNvPr id="58" name="文本框 57">
            <a:extLst>
              <a:ext uri="{FF2B5EF4-FFF2-40B4-BE49-F238E27FC236}">
                <a16:creationId xmlns:a16="http://schemas.microsoft.com/office/drawing/2014/main" id="{01C01584-5A08-45F9-806E-427CAEAE0759}"/>
              </a:ext>
            </a:extLst>
          </p:cNvPr>
          <p:cNvSpPr txBox="1"/>
          <p:nvPr/>
        </p:nvSpPr>
        <p:spPr>
          <a:xfrm>
            <a:off x="2528896" y="858027"/>
            <a:ext cx="2069797" cy="375487"/>
          </a:xfrm>
          <a:prstGeom prst="rect">
            <a:avLst/>
          </a:prstGeom>
          <a:noFill/>
        </p:spPr>
        <p:txBody>
          <a:bodyPr wrap="none" rtlCol="0">
            <a:spAutoFit/>
          </a:bodyPr>
          <a:lstStyle/>
          <a:p>
            <a:r>
              <a:rPr lang="zh-CN" altLang="en-US" sz="1840" b="1" dirty="0">
                <a:solidFill>
                  <a:schemeClr val="tx1">
                    <a:lumMod val="95000"/>
                    <a:lumOff val="5000"/>
                  </a:schemeClr>
                </a:solidFill>
                <a:latin typeface="微软雅黑" panose="020B0503020204020204" pitchFamily="34" charset="-122"/>
                <a:ea typeface="微软雅黑" panose="020B0503020204020204" pitchFamily="34" charset="-122"/>
              </a:rPr>
              <a:t>知识图谱研究综述</a:t>
            </a:r>
          </a:p>
        </p:txBody>
      </p:sp>
      <p:sp>
        <p:nvSpPr>
          <p:cNvPr id="59" name="文本框 58">
            <a:extLst>
              <a:ext uri="{FF2B5EF4-FFF2-40B4-BE49-F238E27FC236}">
                <a16:creationId xmlns:a16="http://schemas.microsoft.com/office/drawing/2014/main" id="{1CEE3C05-5E52-4450-8D23-4481068BF71E}"/>
              </a:ext>
            </a:extLst>
          </p:cNvPr>
          <p:cNvSpPr txBox="1"/>
          <p:nvPr/>
        </p:nvSpPr>
        <p:spPr>
          <a:xfrm>
            <a:off x="5624708" y="3651087"/>
            <a:ext cx="5133136" cy="375487"/>
          </a:xfrm>
          <a:prstGeom prst="rect">
            <a:avLst/>
          </a:prstGeom>
          <a:noFill/>
        </p:spPr>
        <p:txBody>
          <a:bodyPr wrap="none" rtlCol="0">
            <a:spAutoFit/>
          </a:bodyPr>
          <a:lstStyle/>
          <a:p>
            <a:r>
              <a:rPr lang="zh-CN" altLang="en-US" sz="1840" b="1" dirty="0">
                <a:solidFill>
                  <a:schemeClr val="tx1">
                    <a:lumMod val="95000"/>
                    <a:lumOff val="5000"/>
                  </a:schemeClr>
                </a:solidFill>
                <a:latin typeface="微软雅黑" panose="020B0503020204020204" pitchFamily="34" charset="-122"/>
                <a:ea typeface="微软雅黑" panose="020B0503020204020204" pitchFamily="34" charset="-122"/>
              </a:rPr>
              <a:t>基于开源数据的武器装备知识图谱构建方法研究</a:t>
            </a:r>
          </a:p>
        </p:txBody>
      </p:sp>
      <p:sp>
        <p:nvSpPr>
          <p:cNvPr id="61" name="文本框 60">
            <a:extLst>
              <a:ext uri="{FF2B5EF4-FFF2-40B4-BE49-F238E27FC236}">
                <a16:creationId xmlns:a16="http://schemas.microsoft.com/office/drawing/2014/main" id="{FBBDE7A4-877C-44E7-A3C3-734B8DCC3A26}"/>
              </a:ext>
            </a:extLst>
          </p:cNvPr>
          <p:cNvSpPr txBox="1"/>
          <p:nvPr/>
        </p:nvSpPr>
        <p:spPr>
          <a:xfrm>
            <a:off x="4076327" y="2266175"/>
            <a:ext cx="2541080" cy="375487"/>
          </a:xfrm>
          <a:prstGeom prst="rect">
            <a:avLst/>
          </a:prstGeom>
          <a:noFill/>
        </p:spPr>
        <p:txBody>
          <a:bodyPr wrap="none" rtlCol="0">
            <a:spAutoFit/>
          </a:bodyPr>
          <a:lstStyle/>
          <a:p>
            <a:r>
              <a:rPr lang="zh-CN" altLang="en-US" sz="1840" b="1" dirty="0">
                <a:solidFill>
                  <a:schemeClr val="tx1">
                    <a:lumMod val="95000"/>
                    <a:lumOff val="5000"/>
                  </a:schemeClr>
                </a:solidFill>
                <a:latin typeface="微软雅黑" panose="020B0503020204020204" pitchFamily="34" charset="-122"/>
                <a:ea typeface="微软雅黑" panose="020B0503020204020204" pitchFamily="34" charset="-122"/>
              </a:rPr>
              <a:t>知识图谱的发展与构建</a:t>
            </a:r>
          </a:p>
        </p:txBody>
      </p:sp>
      <p:sp>
        <p:nvSpPr>
          <p:cNvPr id="18" name="文本框 17">
            <a:extLst>
              <a:ext uri="{FF2B5EF4-FFF2-40B4-BE49-F238E27FC236}">
                <a16:creationId xmlns:a16="http://schemas.microsoft.com/office/drawing/2014/main" id="{686F32CC-BEA4-496E-905A-4601529BEE17}"/>
              </a:ext>
            </a:extLst>
          </p:cNvPr>
          <p:cNvSpPr txBox="1"/>
          <p:nvPr/>
        </p:nvSpPr>
        <p:spPr>
          <a:xfrm>
            <a:off x="7438239" y="5090194"/>
            <a:ext cx="3012363" cy="375487"/>
          </a:xfrm>
          <a:prstGeom prst="rect">
            <a:avLst/>
          </a:prstGeom>
          <a:noFill/>
        </p:spPr>
        <p:txBody>
          <a:bodyPr wrap="none" rtlCol="0">
            <a:spAutoFit/>
          </a:bodyPr>
          <a:lstStyle/>
          <a:p>
            <a:r>
              <a:rPr lang="zh-CN" altLang="en-US" sz="1840" b="1" dirty="0">
                <a:solidFill>
                  <a:schemeClr val="tx1">
                    <a:lumMod val="95000"/>
                    <a:lumOff val="5000"/>
                  </a:schemeClr>
                </a:solidFill>
                <a:latin typeface="微软雅黑" panose="020B0503020204020204" pitchFamily="34" charset="-122"/>
                <a:ea typeface="微软雅黑" panose="020B0503020204020204" pitchFamily="34" charset="-122"/>
              </a:rPr>
              <a:t>中文实体关系抽取研究综述</a:t>
            </a:r>
          </a:p>
        </p:txBody>
      </p:sp>
    </p:spTree>
    <p:extLst>
      <p:ext uri="{BB962C8B-B14F-4D97-AF65-F5344CB8AC3E}">
        <p14:creationId xmlns:p14="http://schemas.microsoft.com/office/powerpoint/2010/main" val="391552294"/>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p:cTn id="7" dur="500" fill="hold"/>
                                        <p:tgtEl>
                                          <p:spTgt spid="54"/>
                                        </p:tgtEl>
                                        <p:attrNameLst>
                                          <p:attrName>ppt_w</p:attrName>
                                        </p:attrNameLst>
                                      </p:cBhvr>
                                      <p:tavLst>
                                        <p:tav tm="0">
                                          <p:val>
                                            <p:fltVal val="0"/>
                                          </p:val>
                                        </p:tav>
                                        <p:tav tm="100000">
                                          <p:val>
                                            <p:strVal val="#ppt_w"/>
                                          </p:val>
                                        </p:tav>
                                      </p:tavLst>
                                    </p:anim>
                                    <p:anim calcmode="lin" valueType="num">
                                      <p:cBhvr>
                                        <p:cTn id="8" dur="500" fill="hold"/>
                                        <p:tgtEl>
                                          <p:spTgt spid="54"/>
                                        </p:tgtEl>
                                        <p:attrNameLst>
                                          <p:attrName>ppt_h</p:attrName>
                                        </p:attrNameLst>
                                      </p:cBhvr>
                                      <p:tavLst>
                                        <p:tav tm="0">
                                          <p:val>
                                            <p:fltVal val="0"/>
                                          </p:val>
                                        </p:tav>
                                        <p:tav tm="100000">
                                          <p:val>
                                            <p:strVal val="#ppt_h"/>
                                          </p:val>
                                        </p:tav>
                                      </p:tavLst>
                                    </p:anim>
                                    <p:animEffect transition="in" filter="fade">
                                      <p:cBhvr>
                                        <p:cTn id="9" dur="500"/>
                                        <p:tgtEl>
                                          <p:spTgt spid="5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5"/>
                                        </p:tgtEl>
                                        <p:attrNameLst>
                                          <p:attrName>style.visibility</p:attrName>
                                        </p:attrNameLst>
                                      </p:cBhvr>
                                      <p:to>
                                        <p:strVal val="visible"/>
                                      </p:to>
                                    </p:set>
                                    <p:anim calcmode="lin" valueType="num">
                                      <p:cBhvr>
                                        <p:cTn id="12" dur="500" fill="hold"/>
                                        <p:tgtEl>
                                          <p:spTgt spid="55"/>
                                        </p:tgtEl>
                                        <p:attrNameLst>
                                          <p:attrName>ppt_w</p:attrName>
                                        </p:attrNameLst>
                                      </p:cBhvr>
                                      <p:tavLst>
                                        <p:tav tm="0">
                                          <p:val>
                                            <p:fltVal val="0"/>
                                          </p:val>
                                        </p:tav>
                                        <p:tav tm="100000">
                                          <p:val>
                                            <p:strVal val="#ppt_w"/>
                                          </p:val>
                                        </p:tav>
                                      </p:tavLst>
                                    </p:anim>
                                    <p:anim calcmode="lin" valueType="num">
                                      <p:cBhvr>
                                        <p:cTn id="13" dur="500" fill="hold"/>
                                        <p:tgtEl>
                                          <p:spTgt spid="55"/>
                                        </p:tgtEl>
                                        <p:attrNameLst>
                                          <p:attrName>ppt_h</p:attrName>
                                        </p:attrNameLst>
                                      </p:cBhvr>
                                      <p:tavLst>
                                        <p:tav tm="0">
                                          <p:val>
                                            <p:fltVal val="0"/>
                                          </p:val>
                                        </p:tav>
                                        <p:tav tm="100000">
                                          <p:val>
                                            <p:strVal val="#ppt_h"/>
                                          </p:val>
                                        </p:tav>
                                      </p:tavLst>
                                    </p:anim>
                                    <p:animEffect transition="in" filter="fade">
                                      <p:cBhvr>
                                        <p:cTn id="14" dur="500"/>
                                        <p:tgtEl>
                                          <p:spTgt spid="5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6"/>
                                        </p:tgtEl>
                                        <p:attrNameLst>
                                          <p:attrName>style.visibility</p:attrName>
                                        </p:attrNameLst>
                                      </p:cBhvr>
                                      <p:to>
                                        <p:strVal val="visible"/>
                                      </p:to>
                                    </p:set>
                                    <p:anim calcmode="lin" valueType="num">
                                      <p:cBhvr>
                                        <p:cTn id="17" dur="500" fill="hold"/>
                                        <p:tgtEl>
                                          <p:spTgt spid="56"/>
                                        </p:tgtEl>
                                        <p:attrNameLst>
                                          <p:attrName>ppt_w</p:attrName>
                                        </p:attrNameLst>
                                      </p:cBhvr>
                                      <p:tavLst>
                                        <p:tav tm="0">
                                          <p:val>
                                            <p:fltVal val="0"/>
                                          </p:val>
                                        </p:tav>
                                        <p:tav tm="100000">
                                          <p:val>
                                            <p:strVal val="#ppt_w"/>
                                          </p:val>
                                        </p:tav>
                                      </p:tavLst>
                                    </p:anim>
                                    <p:anim calcmode="lin" valueType="num">
                                      <p:cBhvr>
                                        <p:cTn id="18" dur="500" fill="hold"/>
                                        <p:tgtEl>
                                          <p:spTgt spid="56"/>
                                        </p:tgtEl>
                                        <p:attrNameLst>
                                          <p:attrName>ppt_h</p:attrName>
                                        </p:attrNameLst>
                                      </p:cBhvr>
                                      <p:tavLst>
                                        <p:tav tm="0">
                                          <p:val>
                                            <p:fltVal val="0"/>
                                          </p:val>
                                        </p:tav>
                                        <p:tav tm="100000">
                                          <p:val>
                                            <p:strVal val="#ppt_h"/>
                                          </p:val>
                                        </p:tav>
                                      </p:tavLst>
                                    </p:anim>
                                    <p:animEffect transition="in" filter="fade">
                                      <p:cBhvr>
                                        <p:cTn id="19" dur="500"/>
                                        <p:tgtEl>
                                          <p:spTgt spid="5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7"/>
                                        </p:tgtEl>
                                        <p:attrNameLst>
                                          <p:attrName>style.visibility</p:attrName>
                                        </p:attrNameLst>
                                      </p:cBhvr>
                                      <p:to>
                                        <p:strVal val="visible"/>
                                      </p:to>
                                    </p:set>
                                    <p:anim calcmode="lin" valueType="num">
                                      <p:cBhvr>
                                        <p:cTn id="22" dur="500" fill="hold"/>
                                        <p:tgtEl>
                                          <p:spTgt spid="57"/>
                                        </p:tgtEl>
                                        <p:attrNameLst>
                                          <p:attrName>ppt_w</p:attrName>
                                        </p:attrNameLst>
                                      </p:cBhvr>
                                      <p:tavLst>
                                        <p:tav tm="0">
                                          <p:val>
                                            <p:fltVal val="0"/>
                                          </p:val>
                                        </p:tav>
                                        <p:tav tm="100000">
                                          <p:val>
                                            <p:strVal val="#ppt_w"/>
                                          </p:val>
                                        </p:tav>
                                      </p:tavLst>
                                    </p:anim>
                                    <p:anim calcmode="lin" valueType="num">
                                      <p:cBhvr>
                                        <p:cTn id="23" dur="500" fill="hold"/>
                                        <p:tgtEl>
                                          <p:spTgt spid="57"/>
                                        </p:tgtEl>
                                        <p:attrNameLst>
                                          <p:attrName>ppt_h</p:attrName>
                                        </p:attrNameLst>
                                      </p:cBhvr>
                                      <p:tavLst>
                                        <p:tav tm="0">
                                          <p:val>
                                            <p:fltVal val="0"/>
                                          </p:val>
                                        </p:tav>
                                        <p:tav tm="100000">
                                          <p:val>
                                            <p:strVal val="#ppt_h"/>
                                          </p:val>
                                        </p:tav>
                                      </p:tavLst>
                                    </p:anim>
                                    <p:animEffect transition="in" filter="fade">
                                      <p:cBhvr>
                                        <p:cTn id="24" dur="500"/>
                                        <p:tgtEl>
                                          <p:spTgt spid="57"/>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58"/>
                                        </p:tgtEl>
                                        <p:attrNameLst>
                                          <p:attrName>style.visibility</p:attrName>
                                        </p:attrNameLst>
                                      </p:cBhvr>
                                      <p:to>
                                        <p:strVal val="visible"/>
                                      </p:to>
                                    </p:set>
                                    <p:animEffect transition="in" filter="wipe(down)">
                                      <p:cBhvr>
                                        <p:cTn id="29" dur="500"/>
                                        <p:tgtEl>
                                          <p:spTgt spid="58"/>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61"/>
                                        </p:tgtEl>
                                        <p:attrNameLst>
                                          <p:attrName>style.visibility</p:attrName>
                                        </p:attrNameLst>
                                      </p:cBhvr>
                                      <p:to>
                                        <p:strVal val="visible"/>
                                      </p:to>
                                    </p:set>
                                    <p:animEffect transition="in" filter="wipe(down)">
                                      <p:cBhvr>
                                        <p:cTn id="34" dur="500"/>
                                        <p:tgtEl>
                                          <p:spTgt spid="61"/>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59"/>
                                        </p:tgtEl>
                                        <p:attrNameLst>
                                          <p:attrName>style.visibility</p:attrName>
                                        </p:attrNameLst>
                                      </p:cBhvr>
                                      <p:to>
                                        <p:strVal val="visible"/>
                                      </p:to>
                                    </p:set>
                                    <p:animEffect transition="in" filter="wipe(down)">
                                      <p:cBhvr>
                                        <p:cTn id="39" dur="500"/>
                                        <p:tgtEl>
                                          <p:spTgt spid="59"/>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wipe(down)">
                                      <p:cBhvr>
                                        <p:cTn id="4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5" grpId="0" animBg="1"/>
      <p:bldP spid="56" grpId="0" animBg="1"/>
      <p:bldP spid="57" grpId="0" animBg="1"/>
      <p:bldP spid="58" grpId="0"/>
      <p:bldP spid="59" grpId="0"/>
      <p:bldP spid="61" grpId="0"/>
      <p:bldP spid="1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3518912"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中文实体关系抽取的研究现状</a:t>
            </a:r>
            <a:endPar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矩形 6">
            <a:extLst>
              <a:ext uri="{FF2B5EF4-FFF2-40B4-BE49-F238E27FC236}">
                <a16:creationId xmlns:a16="http://schemas.microsoft.com/office/drawing/2014/main" id="{764B7818-D94E-4375-A124-B3280CB74778}"/>
              </a:ext>
            </a:extLst>
          </p:cNvPr>
          <p:cNvSpPr/>
          <p:nvPr/>
        </p:nvSpPr>
        <p:spPr>
          <a:xfrm>
            <a:off x="1925241" y="1862349"/>
            <a:ext cx="6992256" cy="584519"/>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关系抽取所依赖的方法：基于模式匹配的方法，基于机器学习的方法</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根据关系实例的表示方法不同：基于特征的方法，基于核函数的方法</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9" name="矩形 8">
            <a:extLst>
              <a:ext uri="{FF2B5EF4-FFF2-40B4-BE49-F238E27FC236}">
                <a16:creationId xmlns:a16="http://schemas.microsoft.com/office/drawing/2014/main" id="{BA038A09-58D8-45DC-8ECB-CEF796992FDD}"/>
              </a:ext>
            </a:extLst>
          </p:cNvPr>
          <p:cNvSpPr/>
          <p:nvPr/>
        </p:nvSpPr>
        <p:spPr>
          <a:xfrm>
            <a:off x="873600" y="1106374"/>
            <a:ext cx="4532010"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有监督的中文实体关系抽取（分类问题）</a:t>
            </a:r>
          </a:p>
        </p:txBody>
      </p:sp>
      <p:sp>
        <p:nvSpPr>
          <p:cNvPr id="10" name="矩形 9">
            <a:extLst>
              <a:ext uri="{FF2B5EF4-FFF2-40B4-BE49-F238E27FC236}">
                <a16:creationId xmlns:a16="http://schemas.microsoft.com/office/drawing/2014/main" id="{0006E386-6EDE-4CCF-BF97-062B0AA477D9}"/>
              </a:ext>
            </a:extLst>
          </p:cNvPr>
          <p:cNvSpPr/>
          <p:nvPr/>
        </p:nvSpPr>
        <p:spPr>
          <a:xfrm>
            <a:off x="1925241" y="2611606"/>
            <a:ext cx="6992256" cy="1877181"/>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基于模式匹配的方法：需要领域专家和语言专家的相互合作，构造出基于词语词性或予以的模式集合，将预处理后的语言片段和模式进行匹配来实现关系抽取。</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FASTUS</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抽取系统：“宏”，用一般通用形式来构建领域规则。</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SPM-REM</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实体关系抽取模型：融合语义模式匹配，在分析文本语义结构的基础上提出   一种字符串匹配方法，并结合相似密度方法对关系模式进行聚类，提取关系模式集。</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pic>
        <p:nvPicPr>
          <p:cNvPr id="4" name="图片 3">
            <a:extLst>
              <a:ext uri="{FF2B5EF4-FFF2-40B4-BE49-F238E27FC236}">
                <a16:creationId xmlns:a16="http://schemas.microsoft.com/office/drawing/2014/main" id="{6C570F7E-E107-4EA0-A719-969D3A7CE4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5241" y="4850210"/>
            <a:ext cx="3076575" cy="609600"/>
          </a:xfrm>
          <a:prstGeom prst="rect">
            <a:avLst/>
          </a:prstGeom>
        </p:spPr>
      </p:pic>
      <p:pic>
        <p:nvPicPr>
          <p:cNvPr id="6" name="图片 5">
            <a:extLst>
              <a:ext uri="{FF2B5EF4-FFF2-40B4-BE49-F238E27FC236}">
                <a16:creationId xmlns:a16="http://schemas.microsoft.com/office/drawing/2014/main" id="{26E170B4-DC50-4D26-9BE5-C2C053519C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59847" y="4710825"/>
            <a:ext cx="4057650" cy="1171575"/>
          </a:xfrm>
          <a:prstGeom prst="rect">
            <a:avLst/>
          </a:prstGeom>
        </p:spPr>
      </p:pic>
      <p:sp>
        <p:nvSpPr>
          <p:cNvPr id="17" name="矩形 16">
            <a:extLst>
              <a:ext uri="{FF2B5EF4-FFF2-40B4-BE49-F238E27FC236}">
                <a16:creationId xmlns:a16="http://schemas.microsoft.com/office/drawing/2014/main" id="{396FE38D-20B5-4BB9-BADD-88C258C90E77}"/>
              </a:ext>
            </a:extLst>
          </p:cNvPr>
          <p:cNvSpPr/>
          <p:nvPr/>
        </p:nvSpPr>
        <p:spPr>
          <a:xfrm>
            <a:off x="1925241" y="5957453"/>
            <a:ext cx="6992256" cy="325987"/>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基于核函数的方法：序列核函数（早期）</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Tree>
    <p:extLst>
      <p:ext uri="{BB962C8B-B14F-4D97-AF65-F5344CB8AC3E}">
        <p14:creationId xmlns:p14="http://schemas.microsoft.com/office/powerpoint/2010/main" val="1389546325"/>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3518912"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中文实体关系抽取的研究现状</a:t>
            </a:r>
            <a:endPar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矩形 10">
            <a:extLst>
              <a:ext uri="{FF2B5EF4-FFF2-40B4-BE49-F238E27FC236}">
                <a16:creationId xmlns:a16="http://schemas.microsoft.com/office/drawing/2014/main" id="{789EFFBE-78E6-4D4C-9B7A-8A1B2B6D0D5F}"/>
              </a:ext>
            </a:extLst>
          </p:cNvPr>
          <p:cNvSpPr/>
          <p:nvPr/>
        </p:nvSpPr>
        <p:spPr>
          <a:xfrm>
            <a:off x="1051529" y="1269367"/>
            <a:ext cx="3147015"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半监督的中文实体关系抽取</a:t>
            </a:r>
          </a:p>
        </p:txBody>
      </p:sp>
      <p:sp>
        <p:nvSpPr>
          <p:cNvPr id="3" name="文本框 2">
            <a:extLst>
              <a:ext uri="{FF2B5EF4-FFF2-40B4-BE49-F238E27FC236}">
                <a16:creationId xmlns:a16="http://schemas.microsoft.com/office/drawing/2014/main" id="{F5D46B65-2F3A-4DC0-9BC4-6E6318D15209}"/>
              </a:ext>
            </a:extLst>
          </p:cNvPr>
          <p:cNvSpPr txBox="1"/>
          <p:nvPr/>
        </p:nvSpPr>
        <p:spPr>
          <a:xfrm flipH="1">
            <a:off x="2133904" y="1889909"/>
            <a:ext cx="2865261" cy="369332"/>
          </a:xfrm>
          <a:prstGeom prst="rect">
            <a:avLst/>
          </a:prstGeom>
          <a:noFill/>
        </p:spPr>
        <p:txBody>
          <a:bodyPr wrap="square" rtlCol="0">
            <a:spAutoFit/>
          </a:bodyPr>
          <a:lstStyle/>
          <a:p>
            <a:r>
              <a:rPr lang="zh-CN" altLang="en-US" dirty="0"/>
              <a:t>只需要少量的标注数据</a:t>
            </a:r>
          </a:p>
        </p:txBody>
      </p:sp>
      <p:sp>
        <p:nvSpPr>
          <p:cNvPr id="14" name="文本框 13">
            <a:extLst>
              <a:ext uri="{FF2B5EF4-FFF2-40B4-BE49-F238E27FC236}">
                <a16:creationId xmlns:a16="http://schemas.microsoft.com/office/drawing/2014/main" id="{8500CF8D-B14C-4DA8-8272-9263E21E726E}"/>
              </a:ext>
            </a:extLst>
          </p:cNvPr>
          <p:cNvSpPr txBox="1"/>
          <p:nvPr/>
        </p:nvSpPr>
        <p:spPr>
          <a:xfrm flipH="1">
            <a:off x="2133902" y="2413411"/>
            <a:ext cx="4669569" cy="369332"/>
          </a:xfrm>
          <a:prstGeom prst="rect">
            <a:avLst/>
          </a:prstGeom>
          <a:noFill/>
        </p:spPr>
        <p:txBody>
          <a:bodyPr wrap="square" rtlCol="0">
            <a:spAutoFit/>
          </a:bodyPr>
          <a:lstStyle/>
          <a:p>
            <a:r>
              <a:rPr lang="zh-CN" altLang="en-US" dirty="0"/>
              <a:t>自荐方法，协同训练和标注传播</a:t>
            </a:r>
          </a:p>
        </p:txBody>
      </p:sp>
      <p:sp>
        <p:nvSpPr>
          <p:cNvPr id="15" name="文本框 14">
            <a:extLst>
              <a:ext uri="{FF2B5EF4-FFF2-40B4-BE49-F238E27FC236}">
                <a16:creationId xmlns:a16="http://schemas.microsoft.com/office/drawing/2014/main" id="{AE79B3F5-94DA-4E1A-96A6-82AC547A1D96}"/>
              </a:ext>
            </a:extLst>
          </p:cNvPr>
          <p:cNvSpPr txBox="1"/>
          <p:nvPr/>
        </p:nvSpPr>
        <p:spPr>
          <a:xfrm flipH="1">
            <a:off x="2133900" y="2992561"/>
            <a:ext cx="8662730" cy="1200329"/>
          </a:xfrm>
          <a:prstGeom prst="rect">
            <a:avLst/>
          </a:prstGeom>
          <a:noFill/>
        </p:spPr>
        <p:txBody>
          <a:bodyPr wrap="square" rtlCol="0">
            <a:spAutoFit/>
          </a:bodyPr>
          <a:lstStyle/>
          <a:p>
            <a:r>
              <a:rPr lang="zh-CN" altLang="en-US" dirty="0"/>
              <a:t>基于</a:t>
            </a:r>
            <a:r>
              <a:rPr lang="en-US" altLang="zh-CN" dirty="0"/>
              <a:t>Bootstrapping</a:t>
            </a:r>
            <a:r>
              <a:rPr lang="zh-CN" altLang="en-US" dirty="0"/>
              <a:t>的半监督方法：确立关系种子类型，从包含种子的上下文中总结关系模式从而寻找更多的关系种子实例以便于扩充种子集合，最后迭代得到领域关系实例和序列模式。能自动挖掘自然语言的部分词法特征，避免对大规模标注预料的依赖，适合用于缺乏大量标注语料的关系抽取任务。</a:t>
            </a:r>
          </a:p>
        </p:txBody>
      </p:sp>
      <p:sp>
        <p:nvSpPr>
          <p:cNvPr id="4" name="文本框 3">
            <a:extLst>
              <a:ext uri="{FF2B5EF4-FFF2-40B4-BE49-F238E27FC236}">
                <a16:creationId xmlns:a16="http://schemas.microsoft.com/office/drawing/2014/main" id="{85B02B5D-B552-46C3-968E-753E1049D60C}"/>
              </a:ext>
            </a:extLst>
          </p:cNvPr>
          <p:cNvSpPr txBox="1"/>
          <p:nvPr/>
        </p:nvSpPr>
        <p:spPr>
          <a:xfrm>
            <a:off x="2133900" y="4388304"/>
            <a:ext cx="8476057" cy="1200329"/>
          </a:xfrm>
          <a:prstGeom prst="rect">
            <a:avLst/>
          </a:prstGeom>
          <a:noFill/>
        </p:spPr>
        <p:txBody>
          <a:bodyPr wrap="square" rtlCol="0">
            <a:spAutoFit/>
          </a:bodyPr>
          <a:lstStyle/>
          <a:p>
            <a:r>
              <a:rPr lang="zh-CN" altLang="en-US" dirty="0"/>
              <a:t>基于协同训练思想的</a:t>
            </a:r>
            <a:r>
              <a:rPr lang="en-US" altLang="zh-CN" dirty="0" err="1"/>
              <a:t>BootProject</a:t>
            </a:r>
            <a:r>
              <a:rPr lang="zh-CN" altLang="en-US" dirty="0"/>
              <a:t>方法：从一个大的特征集合中任意抽取出含有合适数目的特征子集作为一个窗口，反复此进程获得多个窗口，运用开始少量的种子集合语料训练分类器，对实例进行分类，以此找出有代表性的关系实例，投入种子集合中以便下一次的种子集拓展。</a:t>
            </a:r>
          </a:p>
        </p:txBody>
      </p:sp>
      <p:sp>
        <p:nvSpPr>
          <p:cNvPr id="5" name="文本框 4">
            <a:extLst>
              <a:ext uri="{FF2B5EF4-FFF2-40B4-BE49-F238E27FC236}">
                <a16:creationId xmlns:a16="http://schemas.microsoft.com/office/drawing/2014/main" id="{CC60158C-47C9-4F5F-B824-17CBB196935E}"/>
              </a:ext>
            </a:extLst>
          </p:cNvPr>
          <p:cNvSpPr txBox="1"/>
          <p:nvPr/>
        </p:nvSpPr>
        <p:spPr>
          <a:xfrm>
            <a:off x="2133900" y="5855516"/>
            <a:ext cx="8595619" cy="646331"/>
          </a:xfrm>
          <a:prstGeom prst="rect">
            <a:avLst/>
          </a:prstGeom>
          <a:noFill/>
        </p:spPr>
        <p:txBody>
          <a:bodyPr wrap="square" rtlCol="0">
            <a:spAutoFit/>
          </a:bodyPr>
          <a:lstStyle/>
          <a:p>
            <a:r>
              <a:rPr lang="zh-CN" altLang="en-US" dirty="0"/>
              <a:t>基于图的标注传播算法：训练计算机从半结构化或者非结构化的文本中自动识别出实体对之间存在的关系。</a:t>
            </a:r>
          </a:p>
        </p:txBody>
      </p:sp>
    </p:spTree>
    <p:extLst>
      <p:ext uri="{BB962C8B-B14F-4D97-AF65-F5344CB8AC3E}">
        <p14:creationId xmlns:p14="http://schemas.microsoft.com/office/powerpoint/2010/main" val="1107040685"/>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3518912"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中文实体关系抽取的研究现状</a:t>
            </a:r>
            <a:endPar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矩形 6">
            <a:extLst>
              <a:ext uri="{FF2B5EF4-FFF2-40B4-BE49-F238E27FC236}">
                <a16:creationId xmlns:a16="http://schemas.microsoft.com/office/drawing/2014/main" id="{6C13BFD8-FEE7-43BA-9A35-39CAC026B64C}"/>
              </a:ext>
            </a:extLst>
          </p:cNvPr>
          <p:cNvSpPr/>
          <p:nvPr/>
        </p:nvSpPr>
        <p:spPr>
          <a:xfrm>
            <a:off x="1182846" y="1269367"/>
            <a:ext cx="4762842"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无监督的中文实体关系抽取（无标注数据）</a:t>
            </a:r>
          </a:p>
        </p:txBody>
      </p:sp>
      <p:sp>
        <p:nvSpPr>
          <p:cNvPr id="4" name="文本框 3">
            <a:extLst>
              <a:ext uri="{FF2B5EF4-FFF2-40B4-BE49-F238E27FC236}">
                <a16:creationId xmlns:a16="http://schemas.microsoft.com/office/drawing/2014/main" id="{D85F4D71-F69E-46CE-BF3C-7BC0B91D3FA3}"/>
              </a:ext>
            </a:extLst>
          </p:cNvPr>
          <p:cNvSpPr txBox="1"/>
          <p:nvPr/>
        </p:nvSpPr>
        <p:spPr>
          <a:xfrm>
            <a:off x="1431570" y="1940929"/>
            <a:ext cx="8626526" cy="646331"/>
          </a:xfrm>
          <a:prstGeom prst="rect">
            <a:avLst/>
          </a:prstGeom>
          <a:noFill/>
        </p:spPr>
        <p:txBody>
          <a:bodyPr wrap="square" rtlCol="0">
            <a:spAutoFit/>
          </a:bodyPr>
          <a:lstStyle/>
          <a:p>
            <a:r>
              <a:rPr lang="zh-CN" altLang="en-US" dirty="0"/>
              <a:t>实体对聚类和关系指示词选择：将上下文相似度高的实体对聚为一类，后选择具有代表性的词语来标记这一类关系</a:t>
            </a:r>
          </a:p>
        </p:txBody>
      </p:sp>
      <p:sp>
        <p:nvSpPr>
          <p:cNvPr id="5" name="文本框 4">
            <a:extLst>
              <a:ext uri="{FF2B5EF4-FFF2-40B4-BE49-F238E27FC236}">
                <a16:creationId xmlns:a16="http://schemas.microsoft.com/office/drawing/2014/main" id="{28C8547A-C131-467E-8D41-47227E5F228E}"/>
              </a:ext>
            </a:extLst>
          </p:cNvPr>
          <p:cNvSpPr txBox="1"/>
          <p:nvPr/>
        </p:nvSpPr>
        <p:spPr>
          <a:xfrm>
            <a:off x="1431570" y="2645384"/>
            <a:ext cx="8857566" cy="923330"/>
          </a:xfrm>
          <a:prstGeom prst="rect">
            <a:avLst/>
          </a:prstGeom>
          <a:noFill/>
        </p:spPr>
        <p:txBody>
          <a:bodyPr wrap="square" rtlCol="0">
            <a:spAutoFit/>
          </a:bodyPr>
          <a:lstStyle/>
          <a:p>
            <a:r>
              <a:rPr lang="en-US" altLang="zh-CN" dirty="0" err="1"/>
              <a:t>Gasegawa</a:t>
            </a:r>
            <a:r>
              <a:rPr lang="zh-CN" altLang="en-US" dirty="0"/>
              <a:t>等在</a:t>
            </a:r>
            <a:r>
              <a:rPr lang="en-US" altLang="zh-CN" dirty="0"/>
              <a:t>ACL</a:t>
            </a:r>
            <a:r>
              <a:rPr lang="zh-CN" altLang="en-US" dirty="0"/>
              <a:t>会议上首次使用了无监督的关系抽取方法，识别出实体对的类型，把共同出现次数多于一定阈值的实体对作为潜在的语义关系，并且计算实体对间的词汇相似度上合适的关系名称。</a:t>
            </a:r>
          </a:p>
        </p:txBody>
      </p:sp>
      <p:sp>
        <p:nvSpPr>
          <p:cNvPr id="6" name="文本框 5">
            <a:extLst>
              <a:ext uri="{FF2B5EF4-FFF2-40B4-BE49-F238E27FC236}">
                <a16:creationId xmlns:a16="http://schemas.microsoft.com/office/drawing/2014/main" id="{EB0A6DA0-4BF2-4176-AF4A-19C8385E29D1}"/>
              </a:ext>
            </a:extLst>
          </p:cNvPr>
          <p:cNvSpPr txBox="1"/>
          <p:nvPr/>
        </p:nvSpPr>
        <p:spPr>
          <a:xfrm>
            <a:off x="1431570" y="3696075"/>
            <a:ext cx="8728858" cy="646331"/>
          </a:xfrm>
          <a:prstGeom prst="rect">
            <a:avLst/>
          </a:prstGeom>
          <a:noFill/>
        </p:spPr>
        <p:txBody>
          <a:bodyPr wrap="square" rtlCol="0">
            <a:spAutoFit/>
          </a:bodyPr>
          <a:lstStyle/>
          <a:p>
            <a:r>
              <a:rPr lang="en-US" altLang="zh-CN" dirty="0"/>
              <a:t>Rink</a:t>
            </a:r>
            <a:r>
              <a:rPr lang="zh-CN" altLang="en-US" dirty="0"/>
              <a:t>等基于产生式模型构建了无监督实体关系抽取框架，实现了医学专业领域中实体关系的有效抽取。</a:t>
            </a:r>
          </a:p>
        </p:txBody>
      </p:sp>
      <p:sp>
        <p:nvSpPr>
          <p:cNvPr id="9" name="文本框 8">
            <a:extLst>
              <a:ext uri="{FF2B5EF4-FFF2-40B4-BE49-F238E27FC236}">
                <a16:creationId xmlns:a16="http://schemas.microsoft.com/office/drawing/2014/main" id="{12183759-E853-4C43-803E-97C800C04E41}"/>
              </a:ext>
            </a:extLst>
          </p:cNvPr>
          <p:cNvSpPr txBox="1"/>
          <p:nvPr/>
        </p:nvSpPr>
        <p:spPr>
          <a:xfrm>
            <a:off x="1431570" y="4493156"/>
            <a:ext cx="8728858" cy="1200329"/>
          </a:xfrm>
          <a:prstGeom prst="rect">
            <a:avLst/>
          </a:prstGeom>
          <a:noFill/>
        </p:spPr>
        <p:txBody>
          <a:bodyPr wrap="square" rtlCol="0">
            <a:spAutoFit/>
          </a:bodyPr>
          <a:lstStyle/>
          <a:p>
            <a:r>
              <a:rPr lang="zh-CN" altLang="en-US" dirty="0"/>
              <a:t>孙永亮采用密度聚类算法，王晶提出了一种语料相关的提取特征算法，考虑到了启发式规则，并根据数据集特征孕育出一种新的聚类算法，施琦使用了一种弹性上下文窗口代替传统固定窗口大小的模式来进行特征词的选取，且充分利用互信息计算特征词权志同时融入了改进的</a:t>
            </a:r>
            <a:r>
              <a:rPr lang="en-US" altLang="zh-CN" dirty="0"/>
              <a:t>k-means</a:t>
            </a:r>
            <a:r>
              <a:rPr lang="zh-CN" altLang="en-US" dirty="0"/>
              <a:t>算法。</a:t>
            </a:r>
          </a:p>
        </p:txBody>
      </p:sp>
    </p:spTree>
    <p:extLst>
      <p:ext uri="{BB962C8B-B14F-4D97-AF65-F5344CB8AC3E}">
        <p14:creationId xmlns:p14="http://schemas.microsoft.com/office/powerpoint/2010/main" val="2314164397"/>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3518912"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中文实体关系抽取的研究现状</a:t>
            </a:r>
            <a:endPar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矩形 7">
            <a:extLst>
              <a:ext uri="{FF2B5EF4-FFF2-40B4-BE49-F238E27FC236}">
                <a16:creationId xmlns:a16="http://schemas.microsoft.com/office/drawing/2014/main" id="{A847044C-C58C-416F-B187-AF80868A7C86}"/>
              </a:ext>
            </a:extLst>
          </p:cNvPr>
          <p:cNvSpPr/>
          <p:nvPr/>
        </p:nvSpPr>
        <p:spPr>
          <a:xfrm>
            <a:off x="1040769" y="1269367"/>
            <a:ext cx="4312399"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开放域中文实体关系抽取（</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Open IE</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a:t>
            </a:r>
          </a:p>
        </p:txBody>
      </p:sp>
      <p:sp>
        <p:nvSpPr>
          <p:cNvPr id="3" name="文本框 2">
            <a:extLst>
              <a:ext uri="{FF2B5EF4-FFF2-40B4-BE49-F238E27FC236}">
                <a16:creationId xmlns:a16="http://schemas.microsoft.com/office/drawing/2014/main" id="{ABAF2B91-F82B-4427-8EC0-92176D1EB6F3}"/>
              </a:ext>
            </a:extLst>
          </p:cNvPr>
          <p:cNvSpPr txBox="1"/>
          <p:nvPr/>
        </p:nvSpPr>
        <p:spPr>
          <a:xfrm>
            <a:off x="1914259" y="1914543"/>
            <a:ext cx="6212792" cy="923330"/>
          </a:xfrm>
          <a:prstGeom prst="rect">
            <a:avLst/>
          </a:prstGeom>
          <a:noFill/>
        </p:spPr>
        <p:txBody>
          <a:bodyPr wrap="square" rtlCol="0">
            <a:spAutoFit/>
          </a:bodyPr>
          <a:lstStyle/>
          <a:p>
            <a:r>
              <a:rPr lang="zh-CN" altLang="en-US" dirty="0"/>
              <a:t>不需要人工标注语料，也不需要事先知道抽取哪些实体关系。目标是自动将自然语言句子转换为有意义的事实性命题。</a:t>
            </a:r>
            <a:endParaRPr lang="en-US" altLang="zh-CN" dirty="0"/>
          </a:p>
          <a:p>
            <a:r>
              <a:rPr lang="zh-CN" altLang="en-US" dirty="0"/>
              <a:t>通过开放式关系抽取快速地从中提取大量的实体关系三元组。</a:t>
            </a:r>
          </a:p>
        </p:txBody>
      </p:sp>
      <p:sp>
        <p:nvSpPr>
          <p:cNvPr id="4" name="文本框 3">
            <a:extLst>
              <a:ext uri="{FF2B5EF4-FFF2-40B4-BE49-F238E27FC236}">
                <a16:creationId xmlns:a16="http://schemas.microsoft.com/office/drawing/2014/main" id="{E8C8B178-156B-4C0A-B198-D8B994551051}"/>
              </a:ext>
            </a:extLst>
          </p:cNvPr>
          <p:cNvSpPr txBox="1"/>
          <p:nvPr/>
        </p:nvSpPr>
        <p:spPr>
          <a:xfrm>
            <a:off x="1914259" y="3034354"/>
            <a:ext cx="9839553" cy="369332"/>
          </a:xfrm>
          <a:prstGeom prst="rect">
            <a:avLst/>
          </a:prstGeom>
          <a:noFill/>
        </p:spPr>
        <p:txBody>
          <a:bodyPr wrap="none" rtlCol="0">
            <a:spAutoFit/>
          </a:bodyPr>
          <a:lstStyle/>
          <a:p>
            <a:r>
              <a:rPr lang="zh-CN" altLang="en-US" dirty="0"/>
              <a:t>可用技术：句法模式学习、自学习技术、句子分解技术、</a:t>
            </a:r>
            <a:r>
              <a:rPr lang="en-US" altLang="zh-CN" dirty="0"/>
              <a:t>Clustering</a:t>
            </a:r>
            <a:r>
              <a:rPr lang="zh-CN" altLang="en-US" dirty="0"/>
              <a:t>和</a:t>
            </a:r>
            <a:r>
              <a:rPr lang="en-US" altLang="zh-CN" dirty="0"/>
              <a:t>Inference Rule Discovery</a:t>
            </a:r>
            <a:r>
              <a:rPr lang="zh-CN" altLang="en-US" dirty="0"/>
              <a:t>等</a:t>
            </a:r>
          </a:p>
        </p:txBody>
      </p:sp>
      <p:sp>
        <p:nvSpPr>
          <p:cNvPr id="5" name="文本框 4">
            <a:extLst>
              <a:ext uri="{FF2B5EF4-FFF2-40B4-BE49-F238E27FC236}">
                <a16:creationId xmlns:a16="http://schemas.microsoft.com/office/drawing/2014/main" id="{B062838E-5D26-47A5-BC4D-4AD299B4102D}"/>
              </a:ext>
            </a:extLst>
          </p:cNvPr>
          <p:cNvSpPr txBox="1"/>
          <p:nvPr/>
        </p:nvSpPr>
        <p:spPr>
          <a:xfrm>
            <a:off x="1914258" y="3680886"/>
            <a:ext cx="8229599" cy="646331"/>
          </a:xfrm>
          <a:prstGeom prst="rect">
            <a:avLst/>
          </a:prstGeom>
          <a:noFill/>
        </p:spPr>
        <p:txBody>
          <a:bodyPr wrap="square" rtlCol="0">
            <a:spAutoFit/>
          </a:bodyPr>
          <a:lstStyle/>
          <a:p>
            <a:r>
              <a:rPr lang="zh-CN" altLang="en-US" dirty="0"/>
              <a:t>针对复杂句子的处理：</a:t>
            </a:r>
            <a:r>
              <a:rPr lang="en-US" altLang="zh-CN" dirty="0"/>
              <a:t>Clause IE</a:t>
            </a:r>
            <a:r>
              <a:rPr lang="zh-CN" altLang="en-US" dirty="0"/>
              <a:t>，根据语言语法规律定义</a:t>
            </a:r>
            <a:r>
              <a:rPr lang="en-US" altLang="zh-CN" dirty="0"/>
              <a:t>7</a:t>
            </a:r>
            <a:r>
              <a:rPr lang="zh-CN" altLang="en-US" dirty="0"/>
              <a:t>中简单句子模式和一系列句子分解规则，将复杂句子分解为简单句（</a:t>
            </a:r>
            <a:r>
              <a:rPr lang="en-US" altLang="zh-CN" dirty="0"/>
              <a:t>Topic Model</a:t>
            </a:r>
            <a:r>
              <a:rPr lang="zh-CN" altLang="en-US" dirty="0"/>
              <a:t>，</a:t>
            </a:r>
            <a:r>
              <a:rPr lang="en-US" altLang="zh-CN" dirty="0"/>
              <a:t>Random Walk</a:t>
            </a:r>
            <a:r>
              <a:rPr lang="zh-CN" altLang="en-US" dirty="0"/>
              <a:t>）</a:t>
            </a:r>
          </a:p>
        </p:txBody>
      </p:sp>
      <p:sp>
        <p:nvSpPr>
          <p:cNvPr id="6" name="文本框 5">
            <a:extLst>
              <a:ext uri="{FF2B5EF4-FFF2-40B4-BE49-F238E27FC236}">
                <a16:creationId xmlns:a16="http://schemas.microsoft.com/office/drawing/2014/main" id="{BDA26D38-6FB9-484A-A1B3-9E29646C679B}"/>
              </a:ext>
            </a:extLst>
          </p:cNvPr>
          <p:cNvSpPr txBox="1"/>
          <p:nvPr/>
        </p:nvSpPr>
        <p:spPr>
          <a:xfrm>
            <a:off x="1914258" y="4604417"/>
            <a:ext cx="8767985" cy="1200329"/>
          </a:xfrm>
          <a:prstGeom prst="rect">
            <a:avLst/>
          </a:prstGeom>
          <a:noFill/>
        </p:spPr>
        <p:txBody>
          <a:bodyPr wrap="square" rtlCol="0">
            <a:spAutoFit/>
          </a:bodyPr>
          <a:lstStyle/>
          <a:p>
            <a:r>
              <a:rPr lang="zh-CN" altLang="en-US" dirty="0"/>
              <a:t>秦兵等在大规模的网络文本上进行了无监督的实体关系抽取。先利用实体间的距离和关系指示词的位置限制得到大量的候选关系三元组，接着使用基于规则的方法提取能正确表示实体间关系的关系指示词，最后通过对错误三元组进行分析，构建合适的句式规则，对其过滤得到精确度较高的实体关系三元组，可用于充实文本知识库。</a:t>
            </a:r>
          </a:p>
        </p:txBody>
      </p:sp>
    </p:spTree>
    <p:extLst>
      <p:ext uri="{BB962C8B-B14F-4D97-AF65-F5344CB8AC3E}">
        <p14:creationId xmlns:p14="http://schemas.microsoft.com/office/powerpoint/2010/main" val="1557961407"/>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2749471"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实体关系抽取方法总结</a:t>
            </a:r>
            <a:endPar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4" name="图片 3">
            <a:extLst>
              <a:ext uri="{FF2B5EF4-FFF2-40B4-BE49-F238E27FC236}">
                <a16:creationId xmlns:a16="http://schemas.microsoft.com/office/drawing/2014/main" id="{41C43BF2-F6DF-44C2-96DE-833D50E4E5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3548" y="1567347"/>
            <a:ext cx="10284903" cy="3723305"/>
          </a:xfrm>
          <a:prstGeom prst="rect">
            <a:avLst/>
          </a:prstGeom>
        </p:spPr>
      </p:pic>
    </p:spTree>
    <p:extLst>
      <p:ext uri="{BB962C8B-B14F-4D97-AF65-F5344CB8AC3E}">
        <p14:creationId xmlns:p14="http://schemas.microsoft.com/office/powerpoint/2010/main" val="2464241379"/>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reeform 59">
            <a:extLst>
              <a:ext uri="{FF2B5EF4-FFF2-40B4-BE49-F238E27FC236}">
                <a16:creationId xmlns:a16="http://schemas.microsoft.com/office/drawing/2014/main" id="{54D2B7BC-4479-48F4-BF84-B7DC7B6A5750}"/>
              </a:ext>
            </a:extLst>
          </p:cNvPr>
          <p:cNvSpPr>
            <a:spLocks noEditPoints="1"/>
          </p:cNvSpPr>
          <p:nvPr/>
        </p:nvSpPr>
        <p:spPr bwMode="auto">
          <a:xfrm>
            <a:off x="4668540" y="2283875"/>
            <a:ext cx="480227" cy="480228"/>
          </a:xfrm>
          <a:custGeom>
            <a:avLst/>
            <a:gdLst/>
            <a:ahLst/>
            <a:cxnLst>
              <a:cxn ang="0">
                <a:pos x="129" y="1"/>
              </a:cxn>
              <a:cxn ang="0">
                <a:pos x="87" y="12"/>
              </a:cxn>
              <a:cxn ang="0">
                <a:pos x="53" y="32"/>
              </a:cxn>
              <a:cxn ang="0">
                <a:pos x="26" y="63"/>
              </a:cxn>
              <a:cxn ang="0">
                <a:pos x="8" y="101"/>
              </a:cxn>
              <a:cxn ang="0">
                <a:pos x="0" y="143"/>
              </a:cxn>
              <a:cxn ang="0">
                <a:pos x="4" y="172"/>
              </a:cxn>
              <a:cxn ang="0">
                <a:pos x="19" y="212"/>
              </a:cxn>
              <a:cxn ang="0">
                <a:pos x="42" y="244"/>
              </a:cxn>
              <a:cxn ang="0">
                <a:pos x="75" y="270"/>
              </a:cxn>
              <a:cxn ang="0">
                <a:pos x="115" y="284"/>
              </a:cxn>
              <a:cxn ang="0">
                <a:pos x="144" y="286"/>
              </a:cxn>
              <a:cxn ang="0">
                <a:pos x="185" y="281"/>
              </a:cxn>
              <a:cxn ang="0">
                <a:pos x="223" y="263"/>
              </a:cxn>
              <a:cxn ang="0">
                <a:pos x="254" y="235"/>
              </a:cxn>
              <a:cxn ang="0">
                <a:pos x="276" y="199"/>
              </a:cxn>
              <a:cxn ang="0">
                <a:pos x="285" y="157"/>
              </a:cxn>
              <a:cxn ang="0">
                <a:pos x="285" y="128"/>
              </a:cxn>
              <a:cxn ang="0">
                <a:pos x="276" y="89"/>
              </a:cxn>
              <a:cxn ang="0">
                <a:pos x="254" y="52"/>
              </a:cxn>
              <a:cxn ang="0">
                <a:pos x="223" y="25"/>
              </a:cxn>
              <a:cxn ang="0">
                <a:pos x="185" y="7"/>
              </a:cxn>
              <a:cxn ang="0">
                <a:pos x="144" y="0"/>
              </a:cxn>
              <a:cxn ang="0">
                <a:pos x="144" y="252"/>
              </a:cxn>
              <a:cxn ang="0">
                <a:pos x="102" y="243"/>
              </a:cxn>
              <a:cxn ang="0">
                <a:pos x="55" y="203"/>
              </a:cxn>
              <a:cxn ang="0">
                <a:pos x="37" y="154"/>
              </a:cxn>
              <a:cxn ang="0">
                <a:pos x="37" y="132"/>
              </a:cxn>
              <a:cxn ang="0">
                <a:pos x="55" y="83"/>
              </a:cxn>
              <a:cxn ang="0">
                <a:pos x="102" y="45"/>
              </a:cxn>
              <a:cxn ang="0">
                <a:pos x="144" y="36"/>
              </a:cxn>
              <a:cxn ang="0">
                <a:pos x="165" y="38"/>
              </a:cxn>
              <a:cxn ang="0">
                <a:pos x="220" y="67"/>
              </a:cxn>
              <a:cxn ang="0">
                <a:pos x="249" y="121"/>
              </a:cxn>
              <a:cxn ang="0">
                <a:pos x="251" y="143"/>
              </a:cxn>
              <a:cxn ang="0">
                <a:pos x="241" y="185"/>
              </a:cxn>
              <a:cxn ang="0">
                <a:pos x="203" y="232"/>
              </a:cxn>
              <a:cxn ang="0">
                <a:pos x="154" y="250"/>
              </a:cxn>
              <a:cxn ang="0">
                <a:pos x="232" y="143"/>
              </a:cxn>
              <a:cxn ang="0">
                <a:pos x="227" y="156"/>
              </a:cxn>
              <a:cxn ang="0">
                <a:pos x="144" y="161"/>
              </a:cxn>
              <a:cxn ang="0">
                <a:pos x="131" y="156"/>
              </a:cxn>
              <a:cxn ang="0">
                <a:pos x="125" y="72"/>
              </a:cxn>
              <a:cxn ang="0">
                <a:pos x="131" y="60"/>
              </a:cxn>
              <a:cxn ang="0">
                <a:pos x="144" y="54"/>
              </a:cxn>
              <a:cxn ang="0">
                <a:pos x="160" y="65"/>
              </a:cxn>
              <a:cxn ang="0">
                <a:pos x="214" y="125"/>
              </a:cxn>
              <a:cxn ang="0">
                <a:pos x="227" y="130"/>
              </a:cxn>
              <a:cxn ang="0">
                <a:pos x="232" y="143"/>
              </a:cxn>
            </a:cxnLst>
            <a:rect l="0" t="0" r="r" b="b"/>
            <a:pathLst>
              <a:path w="287" h="286">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58" name="Freeform 106">
            <a:extLst>
              <a:ext uri="{FF2B5EF4-FFF2-40B4-BE49-F238E27FC236}">
                <a16:creationId xmlns:a16="http://schemas.microsoft.com/office/drawing/2014/main" id="{2D6F1457-3D46-4E66-B0C1-53D42EEB0DE7}"/>
              </a:ext>
            </a:extLst>
          </p:cNvPr>
          <p:cNvSpPr>
            <a:spLocks noEditPoints="1"/>
          </p:cNvSpPr>
          <p:nvPr/>
        </p:nvSpPr>
        <p:spPr bwMode="auto">
          <a:xfrm>
            <a:off x="2133904" y="2374119"/>
            <a:ext cx="491133" cy="364584"/>
          </a:xfrm>
          <a:custGeom>
            <a:avLst/>
            <a:gdLst/>
            <a:ahLst/>
            <a:cxnLst>
              <a:cxn ang="0">
                <a:pos x="41" y="0"/>
              </a:cxn>
              <a:cxn ang="0">
                <a:pos x="34" y="0"/>
              </a:cxn>
              <a:cxn ang="0">
                <a:pos x="18" y="7"/>
              </a:cxn>
              <a:cxn ang="0">
                <a:pos x="7" y="18"/>
              </a:cxn>
              <a:cxn ang="0">
                <a:pos x="0" y="33"/>
              </a:cxn>
              <a:cxn ang="0">
                <a:pos x="0" y="214"/>
              </a:cxn>
              <a:cxn ang="0">
                <a:pos x="0" y="221"/>
              </a:cxn>
              <a:cxn ang="0">
                <a:pos x="7" y="237"/>
              </a:cxn>
              <a:cxn ang="0">
                <a:pos x="18" y="248"/>
              </a:cxn>
              <a:cxn ang="0">
                <a:pos x="34" y="256"/>
              </a:cxn>
              <a:cxn ang="0">
                <a:pos x="299" y="256"/>
              </a:cxn>
              <a:cxn ang="0">
                <a:pos x="308" y="256"/>
              </a:cxn>
              <a:cxn ang="0">
                <a:pos x="322" y="248"/>
              </a:cxn>
              <a:cxn ang="0">
                <a:pos x="335" y="237"/>
              </a:cxn>
              <a:cxn ang="0">
                <a:pos x="340" y="221"/>
              </a:cxn>
              <a:cxn ang="0">
                <a:pos x="342" y="42"/>
              </a:cxn>
              <a:cxn ang="0">
                <a:pos x="340" y="33"/>
              </a:cxn>
              <a:cxn ang="0">
                <a:pos x="335" y="18"/>
              </a:cxn>
              <a:cxn ang="0">
                <a:pos x="322" y="7"/>
              </a:cxn>
              <a:cxn ang="0">
                <a:pos x="308" y="0"/>
              </a:cxn>
              <a:cxn ang="0">
                <a:pos x="299" y="0"/>
              </a:cxn>
              <a:cxn ang="0">
                <a:pos x="319" y="36"/>
              </a:cxn>
              <a:cxn ang="0">
                <a:pos x="320" y="42"/>
              </a:cxn>
              <a:cxn ang="0">
                <a:pos x="320" y="214"/>
              </a:cxn>
              <a:cxn ang="0">
                <a:pos x="228" y="114"/>
              </a:cxn>
              <a:cxn ang="0">
                <a:pos x="299" y="20"/>
              </a:cxn>
              <a:cxn ang="0">
                <a:pos x="170" y="134"/>
              </a:cxn>
              <a:cxn ang="0">
                <a:pos x="38" y="22"/>
              </a:cxn>
              <a:cxn ang="0">
                <a:pos x="299" y="20"/>
              </a:cxn>
              <a:cxn ang="0">
                <a:pos x="21" y="218"/>
              </a:cxn>
              <a:cxn ang="0">
                <a:pos x="21" y="42"/>
              </a:cxn>
              <a:cxn ang="0">
                <a:pos x="21" y="36"/>
              </a:cxn>
              <a:cxn ang="0">
                <a:pos x="21" y="218"/>
              </a:cxn>
              <a:cxn ang="0">
                <a:pos x="41" y="234"/>
              </a:cxn>
              <a:cxn ang="0">
                <a:pos x="128" y="127"/>
              </a:cxn>
              <a:cxn ang="0">
                <a:pos x="163" y="158"/>
              </a:cxn>
              <a:cxn ang="0">
                <a:pos x="170" y="160"/>
              </a:cxn>
              <a:cxn ang="0">
                <a:pos x="174" y="160"/>
              </a:cxn>
              <a:cxn ang="0">
                <a:pos x="212" y="127"/>
              </a:cxn>
              <a:cxn ang="0">
                <a:pos x="306" y="234"/>
              </a:cxn>
              <a:cxn ang="0">
                <a:pos x="41" y="234"/>
              </a:cxn>
            </a:cxnLst>
            <a:rect l="0" t="0" r="r" b="b"/>
            <a:pathLst>
              <a:path w="342" h="256">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bg1"/>
          </a:solidFill>
          <a:ln w="9525">
            <a:noFill/>
            <a:round/>
          </a:ln>
        </p:spPr>
        <p:txBody>
          <a:bodyPr lIns="162560" tIns="81280" rIns="162560" bIns="81280"/>
          <a:lstStyle/>
          <a:p>
            <a:pPr defTabSz="1219170">
              <a:defRPr/>
            </a:pPr>
            <a:endParaRPr lang="en-US" sz="4267">
              <a:solidFill>
                <a:prstClr val="black"/>
              </a:solidFill>
            </a:endParaRPr>
          </a:p>
        </p:txBody>
      </p:sp>
      <p:sp>
        <p:nvSpPr>
          <p:cNvPr id="72" name="Freeform 53">
            <a:extLst>
              <a:ext uri="{FF2B5EF4-FFF2-40B4-BE49-F238E27FC236}">
                <a16:creationId xmlns:a16="http://schemas.microsoft.com/office/drawing/2014/main" id="{CDE852AE-0D8C-4B81-B5ED-920594323C7E}"/>
              </a:ext>
            </a:extLst>
          </p:cNvPr>
          <p:cNvSpPr>
            <a:spLocks noEditPoints="1"/>
          </p:cNvSpPr>
          <p:nvPr/>
        </p:nvSpPr>
        <p:spPr bwMode="auto">
          <a:xfrm>
            <a:off x="7261159" y="2295690"/>
            <a:ext cx="471367" cy="443013"/>
          </a:xfrm>
          <a:custGeom>
            <a:avLst/>
            <a:gdLst>
              <a:gd name="T0" fmla="*/ 38 w 128"/>
              <a:gd name="T1" fmla="*/ 99 h 120"/>
              <a:gd name="T2" fmla="*/ 55 w 128"/>
              <a:gd name="T3" fmla="*/ 99 h 120"/>
              <a:gd name="T4" fmla="*/ 55 w 128"/>
              <a:gd name="T5" fmla="*/ 103 h 120"/>
              <a:gd name="T6" fmla="*/ 38 w 128"/>
              <a:gd name="T7" fmla="*/ 103 h 120"/>
              <a:gd name="T8" fmla="*/ 38 w 128"/>
              <a:gd name="T9" fmla="*/ 99 h 120"/>
              <a:gd name="T10" fmla="*/ 88 w 128"/>
              <a:gd name="T11" fmla="*/ 98 h 120"/>
              <a:gd name="T12" fmla="*/ 60 w 128"/>
              <a:gd name="T13" fmla="*/ 103 h 120"/>
              <a:gd name="T14" fmla="*/ 65 w 128"/>
              <a:gd name="T15" fmla="*/ 76 h 120"/>
              <a:gd name="T16" fmla="*/ 105 w 128"/>
              <a:gd name="T17" fmla="*/ 35 h 120"/>
              <a:gd name="T18" fmla="*/ 128 w 128"/>
              <a:gd name="T19" fmla="*/ 57 h 120"/>
              <a:gd name="T20" fmla="*/ 88 w 128"/>
              <a:gd name="T21" fmla="*/ 98 h 120"/>
              <a:gd name="T22" fmla="*/ 83 w 128"/>
              <a:gd name="T23" fmla="*/ 87 h 120"/>
              <a:gd name="T24" fmla="*/ 117 w 128"/>
              <a:gd name="T25" fmla="*/ 52 h 120"/>
              <a:gd name="T26" fmla="*/ 114 w 128"/>
              <a:gd name="T27" fmla="*/ 49 h 120"/>
              <a:gd name="T28" fmla="*/ 80 w 128"/>
              <a:gd name="T29" fmla="*/ 84 h 120"/>
              <a:gd name="T30" fmla="*/ 83 w 128"/>
              <a:gd name="T31" fmla="*/ 87 h 120"/>
              <a:gd name="T32" fmla="*/ 85 w 128"/>
              <a:gd name="T33" fmla="*/ 95 h 120"/>
              <a:gd name="T34" fmla="*/ 73 w 128"/>
              <a:gd name="T35" fmla="*/ 97 h 120"/>
              <a:gd name="T36" fmla="*/ 66 w 128"/>
              <a:gd name="T37" fmla="*/ 90 h 120"/>
              <a:gd name="T38" fmla="*/ 68 w 128"/>
              <a:gd name="T39" fmla="*/ 78 h 120"/>
              <a:gd name="T40" fmla="*/ 85 w 128"/>
              <a:gd name="T41" fmla="*/ 95 h 120"/>
              <a:gd name="T42" fmla="*/ 74 w 128"/>
              <a:gd name="T43" fmla="*/ 78 h 120"/>
              <a:gd name="T44" fmla="*/ 108 w 128"/>
              <a:gd name="T45" fmla="*/ 43 h 120"/>
              <a:gd name="T46" fmla="*/ 106 w 128"/>
              <a:gd name="T47" fmla="*/ 40 h 120"/>
              <a:gd name="T48" fmla="*/ 71 w 128"/>
              <a:gd name="T49" fmla="*/ 76 h 120"/>
              <a:gd name="T50" fmla="*/ 74 w 128"/>
              <a:gd name="T51" fmla="*/ 78 h 120"/>
              <a:gd name="T52" fmla="*/ 3 w 128"/>
              <a:gd name="T53" fmla="*/ 120 h 120"/>
              <a:gd name="T54" fmla="*/ 92 w 128"/>
              <a:gd name="T55" fmla="*/ 120 h 120"/>
              <a:gd name="T56" fmla="*/ 96 w 128"/>
              <a:gd name="T57" fmla="*/ 120 h 120"/>
              <a:gd name="T58" fmla="*/ 96 w 128"/>
              <a:gd name="T59" fmla="*/ 117 h 120"/>
              <a:gd name="T60" fmla="*/ 96 w 128"/>
              <a:gd name="T61" fmla="*/ 96 h 120"/>
              <a:gd name="T62" fmla="*/ 89 w 128"/>
              <a:gd name="T63" fmla="*/ 103 h 120"/>
              <a:gd name="T64" fmla="*/ 89 w 128"/>
              <a:gd name="T65" fmla="*/ 114 h 120"/>
              <a:gd name="T66" fmla="*/ 7 w 128"/>
              <a:gd name="T67" fmla="*/ 114 h 120"/>
              <a:gd name="T68" fmla="*/ 7 w 128"/>
              <a:gd name="T69" fmla="*/ 49 h 120"/>
              <a:gd name="T70" fmla="*/ 45 w 128"/>
              <a:gd name="T71" fmla="*/ 49 h 120"/>
              <a:gd name="T72" fmla="*/ 47 w 128"/>
              <a:gd name="T73" fmla="*/ 46 h 120"/>
              <a:gd name="T74" fmla="*/ 47 w 128"/>
              <a:gd name="T75" fmla="*/ 7 h 120"/>
              <a:gd name="T76" fmla="*/ 89 w 128"/>
              <a:gd name="T77" fmla="*/ 7 h 120"/>
              <a:gd name="T78" fmla="*/ 89 w 128"/>
              <a:gd name="T79" fmla="*/ 44 h 120"/>
              <a:gd name="T80" fmla="*/ 96 w 128"/>
              <a:gd name="T81" fmla="*/ 38 h 120"/>
              <a:gd name="T82" fmla="*/ 96 w 128"/>
              <a:gd name="T83" fmla="*/ 4 h 120"/>
              <a:gd name="T84" fmla="*/ 96 w 128"/>
              <a:gd name="T85" fmla="*/ 0 h 120"/>
              <a:gd name="T86" fmla="*/ 92 w 128"/>
              <a:gd name="T87" fmla="*/ 0 h 120"/>
              <a:gd name="T88" fmla="*/ 42 w 128"/>
              <a:gd name="T89" fmla="*/ 0 h 120"/>
              <a:gd name="T90" fmla="*/ 0 w 128"/>
              <a:gd name="T91" fmla="*/ 43 h 120"/>
              <a:gd name="T92" fmla="*/ 0 w 128"/>
              <a:gd name="T93" fmla="*/ 117 h 120"/>
              <a:gd name="T94" fmla="*/ 0 w 128"/>
              <a:gd name="T95" fmla="*/ 120 h 120"/>
              <a:gd name="T96" fmla="*/ 3 w 128"/>
              <a:gd name="T97"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0">
                <a:moveTo>
                  <a:pt x="38" y="99"/>
                </a:moveTo>
                <a:cubicBezTo>
                  <a:pt x="55" y="99"/>
                  <a:pt x="55" y="99"/>
                  <a:pt x="55" y="99"/>
                </a:cubicBezTo>
                <a:cubicBezTo>
                  <a:pt x="55" y="103"/>
                  <a:pt x="55" y="103"/>
                  <a:pt x="55" y="103"/>
                </a:cubicBezTo>
                <a:cubicBezTo>
                  <a:pt x="38" y="103"/>
                  <a:pt x="38" y="103"/>
                  <a:pt x="38" y="103"/>
                </a:cubicBezTo>
                <a:cubicBezTo>
                  <a:pt x="38" y="99"/>
                  <a:pt x="38" y="99"/>
                  <a:pt x="38" y="99"/>
                </a:cubicBezTo>
                <a:close/>
                <a:moveTo>
                  <a:pt x="88" y="98"/>
                </a:moveTo>
                <a:cubicBezTo>
                  <a:pt x="60" y="103"/>
                  <a:pt x="60" y="103"/>
                  <a:pt x="60" y="103"/>
                </a:cubicBezTo>
                <a:cubicBezTo>
                  <a:pt x="65" y="76"/>
                  <a:pt x="65" y="76"/>
                  <a:pt x="65" y="76"/>
                </a:cubicBezTo>
                <a:cubicBezTo>
                  <a:pt x="105" y="35"/>
                  <a:pt x="105" y="35"/>
                  <a:pt x="105" y="35"/>
                </a:cubicBezTo>
                <a:cubicBezTo>
                  <a:pt x="128" y="57"/>
                  <a:pt x="128" y="57"/>
                  <a:pt x="128" y="57"/>
                </a:cubicBezTo>
                <a:cubicBezTo>
                  <a:pt x="88" y="98"/>
                  <a:pt x="88" y="98"/>
                  <a:pt x="88" y="98"/>
                </a:cubicBezTo>
                <a:close/>
                <a:moveTo>
                  <a:pt x="83" y="87"/>
                </a:moveTo>
                <a:cubicBezTo>
                  <a:pt x="117" y="52"/>
                  <a:pt x="117" y="52"/>
                  <a:pt x="117" y="52"/>
                </a:cubicBezTo>
                <a:cubicBezTo>
                  <a:pt x="114" y="49"/>
                  <a:pt x="114" y="49"/>
                  <a:pt x="114" y="49"/>
                </a:cubicBezTo>
                <a:cubicBezTo>
                  <a:pt x="80" y="84"/>
                  <a:pt x="80" y="84"/>
                  <a:pt x="80" y="84"/>
                </a:cubicBezTo>
                <a:cubicBezTo>
                  <a:pt x="83" y="87"/>
                  <a:pt x="83" y="87"/>
                  <a:pt x="83" y="87"/>
                </a:cubicBezTo>
                <a:close/>
                <a:moveTo>
                  <a:pt x="85" y="95"/>
                </a:moveTo>
                <a:cubicBezTo>
                  <a:pt x="73" y="97"/>
                  <a:pt x="73" y="97"/>
                  <a:pt x="73" y="97"/>
                </a:cubicBezTo>
                <a:cubicBezTo>
                  <a:pt x="66" y="90"/>
                  <a:pt x="66" y="90"/>
                  <a:pt x="66" y="90"/>
                </a:cubicBezTo>
                <a:cubicBezTo>
                  <a:pt x="68" y="78"/>
                  <a:pt x="68" y="78"/>
                  <a:pt x="68" y="78"/>
                </a:cubicBezTo>
                <a:cubicBezTo>
                  <a:pt x="85" y="95"/>
                  <a:pt x="85" y="95"/>
                  <a:pt x="85" y="95"/>
                </a:cubicBezTo>
                <a:close/>
                <a:moveTo>
                  <a:pt x="74" y="78"/>
                </a:moveTo>
                <a:cubicBezTo>
                  <a:pt x="108" y="43"/>
                  <a:pt x="108" y="43"/>
                  <a:pt x="108" y="43"/>
                </a:cubicBezTo>
                <a:cubicBezTo>
                  <a:pt x="106" y="40"/>
                  <a:pt x="106" y="40"/>
                  <a:pt x="106" y="40"/>
                </a:cubicBezTo>
                <a:cubicBezTo>
                  <a:pt x="71" y="76"/>
                  <a:pt x="71" y="76"/>
                  <a:pt x="71" y="76"/>
                </a:cubicBezTo>
                <a:cubicBezTo>
                  <a:pt x="74" y="78"/>
                  <a:pt x="74" y="78"/>
                  <a:pt x="74" y="78"/>
                </a:cubicBezTo>
                <a:close/>
                <a:moveTo>
                  <a:pt x="3" y="120"/>
                </a:moveTo>
                <a:cubicBezTo>
                  <a:pt x="92" y="120"/>
                  <a:pt x="92" y="120"/>
                  <a:pt x="92" y="120"/>
                </a:cubicBezTo>
                <a:cubicBezTo>
                  <a:pt x="96" y="120"/>
                  <a:pt x="96" y="120"/>
                  <a:pt x="96" y="120"/>
                </a:cubicBezTo>
                <a:cubicBezTo>
                  <a:pt x="96" y="117"/>
                  <a:pt x="96" y="117"/>
                  <a:pt x="96" y="117"/>
                </a:cubicBezTo>
                <a:cubicBezTo>
                  <a:pt x="96" y="96"/>
                  <a:pt x="96" y="96"/>
                  <a:pt x="96" y="96"/>
                </a:cubicBezTo>
                <a:cubicBezTo>
                  <a:pt x="89" y="103"/>
                  <a:pt x="89" y="103"/>
                  <a:pt x="89" y="103"/>
                </a:cubicBezTo>
                <a:cubicBezTo>
                  <a:pt x="89" y="114"/>
                  <a:pt x="89" y="114"/>
                  <a:pt x="89" y="114"/>
                </a:cubicBezTo>
                <a:cubicBezTo>
                  <a:pt x="7" y="114"/>
                  <a:pt x="7" y="114"/>
                  <a:pt x="7" y="114"/>
                </a:cubicBezTo>
                <a:cubicBezTo>
                  <a:pt x="7" y="49"/>
                  <a:pt x="7" y="49"/>
                  <a:pt x="7" y="49"/>
                </a:cubicBezTo>
                <a:cubicBezTo>
                  <a:pt x="19" y="49"/>
                  <a:pt x="32" y="49"/>
                  <a:pt x="45" y="49"/>
                </a:cubicBezTo>
                <a:cubicBezTo>
                  <a:pt x="46" y="49"/>
                  <a:pt x="47" y="48"/>
                  <a:pt x="47" y="46"/>
                </a:cubicBezTo>
                <a:cubicBezTo>
                  <a:pt x="47" y="33"/>
                  <a:pt x="47" y="20"/>
                  <a:pt x="47" y="7"/>
                </a:cubicBezTo>
                <a:cubicBezTo>
                  <a:pt x="89" y="7"/>
                  <a:pt x="89" y="7"/>
                  <a:pt x="89" y="7"/>
                </a:cubicBezTo>
                <a:cubicBezTo>
                  <a:pt x="89" y="44"/>
                  <a:pt x="89" y="44"/>
                  <a:pt x="89" y="44"/>
                </a:cubicBezTo>
                <a:cubicBezTo>
                  <a:pt x="96" y="38"/>
                  <a:pt x="96" y="38"/>
                  <a:pt x="96" y="38"/>
                </a:cubicBezTo>
                <a:cubicBezTo>
                  <a:pt x="96" y="4"/>
                  <a:pt x="96" y="4"/>
                  <a:pt x="96" y="4"/>
                </a:cubicBezTo>
                <a:cubicBezTo>
                  <a:pt x="96" y="0"/>
                  <a:pt x="96" y="0"/>
                  <a:pt x="96" y="0"/>
                </a:cubicBezTo>
                <a:cubicBezTo>
                  <a:pt x="92" y="0"/>
                  <a:pt x="92" y="0"/>
                  <a:pt x="92" y="0"/>
                </a:cubicBezTo>
                <a:cubicBezTo>
                  <a:pt x="42" y="0"/>
                  <a:pt x="42" y="0"/>
                  <a:pt x="42" y="0"/>
                </a:cubicBezTo>
                <a:cubicBezTo>
                  <a:pt x="0" y="43"/>
                  <a:pt x="0" y="43"/>
                  <a:pt x="0" y="43"/>
                </a:cubicBezTo>
                <a:cubicBezTo>
                  <a:pt x="0" y="117"/>
                  <a:pt x="0" y="117"/>
                  <a:pt x="0" y="117"/>
                </a:cubicBezTo>
                <a:cubicBezTo>
                  <a:pt x="0" y="120"/>
                  <a:pt x="0" y="120"/>
                  <a:pt x="0" y="120"/>
                </a:cubicBezTo>
                <a:cubicBezTo>
                  <a:pt x="3" y="120"/>
                  <a:pt x="3" y="120"/>
                  <a:pt x="3" y="120"/>
                </a:cubicBez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pPr defTabSz="1219170">
              <a:defRPr/>
            </a:pPr>
            <a:endParaRPr lang="zh-CN" altLang="en-US" sz="2400">
              <a:solidFill>
                <a:srgbClr val="25282B"/>
              </a:solidFill>
              <a:latin typeface="Montserrat ExtraLight"/>
              <a:ea typeface="方正兰亭黑简体"/>
            </a:endParaRPr>
          </a:p>
        </p:txBody>
      </p:sp>
      <p:sp>
        <p:nvSpPr>
          <p:cNvPr id="2" name="文本框 1">
            <a:extLst>
              <a:ext uri="{FF2B5EF4-FFF2-40B4-BE49-F238E27FC236}">
                <a16:creationId xmlns:a16="http://schemas.microsoft.com/office/drawing/2014/main" id="{1A391F5E-77CD-490E-B01E-78C453ED8DF3}"/>
              </a:ext>
            </a:extLst>
          </p:cNvPr>
          <p:cNvSpPr txBox="1"/>
          <p:nvPr/>
        </p:nvSpPr>
        <p:spPr>
          <a:xfrm>
            <a:off x="739405" y="557672"/>
            <a:ext cx="3775393" cy="400110"/>
          </a:xfrm>
          <a:prstGeom prst="rect">
            <a:avLst/>
          </a:prstGeom>
          <a:noFill/>
        </p:spPr>
        <p:txBody>
          <a:bodyPr wrap="none" rtlCol="0">
            <a:spAutoFit/>
          </a:bodyPr>
          <a:lstStyle/>
          <a:p>
            <a:r>
              <a:rPr lang="zh-CN" altLang="en-US"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实体关系抽取中深度学习的应用</a:t>
            </a:r>
            <a:endParaRPr lang="en-US" altLang="zh-CN" sz="20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矩形 6">
            <a:extLst>
              <a:ext uri="{FF2B5EF4-FFF2-40B4-BE49-F238E27FC236}">
                <a16:creationId xmlns:a16="http://schemas.microsoft.com/office/drawing/2014/main" id="{764B7818-D94E-4375-A124-B3280CB74778}"/>
              </a:ext>
            </a:extLst>
          </p:cNvPr>
          <p:cNvSpPr/>
          <p:nvPr/>
        </p:nvSpPr>
        <p:spPr>
          <a:xfrm>
            <a:off x="1412525" y="1432471"/>
            <a:ext cx="7303636" cy="1526444"/>
          </a:xfrm>
          <a:prstGeom prst="rect">
            <a:avLst/>
          </a:prstGeom>
        </p:spPr>
        <p:txBody>
          <a:bodyPr wrap="square">
            <a:spAutoFit/>
          </a:bodyPr>
          <a:lstStyle/>
          <a:p>
            <a:pPr>
              <a:lnSpc>
                <a:spcPct val="120000"/>
              </a:lnSpc>
            </a:pPr>
            <a:r>
              <a:rPr lang="zh-CN" altLang="en-US" sz="1600" dirty="0">
                <a:solidFill>
                  <a:schemeClr val="tx1">
                    <a:lumMod val="85000"/>
                    <a:lumOff val="15000"/>
                  </a:schemeClr>
                </a:solidFill>
                <a:latin typeface="方正姚体" panose="02010601030101010101" pitchFamily="2" charset="-122"/>
                <a:ea typeface="方正姚体" panose="02010601030101010101" pitchFamily="2" charset="-122"/>
              </a:rPr>
              <a:t>运用递归神经网络来应对关系抽取任务（考虑了句子的句法结构信息，但无法考虑到实体对的位置和语义信息）</a:t>
            </a:r>
            <a:endParaRPr lang="en-US" altLang="zh-CN" sz="1600" dirty="0">
              <a:solidFill>
                <a:schemeClr val="tx1">
                  <a:lumMod val="85000"/>
                  <a:lumOff val="15000"/>
                </a:schemeClr>
              </a:solidFill>
              <a:latin typeface="方正姚体" panose="02010601030101010101" pitchFamily="2" charset="-122"/>
              <a:ea typeface="方正姚体" panose="02010601030101010101" pitchFamily="2" charset="-122"/>
            </a:endParaRPr>
          </a:p>
          <a:p>
            <a:pPr>
              <a:lnSpc>
                <a:spcPct val="120000"/>
              </a:lnSpc>
            </a:pPr>
            <a:r>
              <a:rPr lang="zh-CN" altLang="en-US" sz="1600" dirty="0">
                <a:solidFill>
                  <a:schemeClr val="tx1">
                    <a:lumMod val="85000"/>
                    <a:lumOff val="15000"/>
                  </a:schemeClr>
                </a:solidFill>
                <a:latin typeface="方正姚体" panose="02010601030101010101" pitchFamily="2" charset="-122"/>
                <a:ea typeface="方正姚体" panose="02010601030101010101" pitchFamily="2" charset="-122"/>
              </a:rPr>
              <a:t>运用卷积神经网络解决关系抽取任务（考虑到了实体的位置向量和其他相关词汇特征，句子的实体信息也被同步关注到了）</a:t>
            </a:r>
            <a:endParaRPr lang="en-US" altLang="zh-CN" sz="1600" dirty="0">
              <a:solidFill>
                <a:schemeClr val="tx1">
                  <a:lumMod val="85000"/>
                  <a:lumOff val="15000"/>
                </a:schemeClr>
              </a:solidFill>
              <a:latin typeface="方正姚体" panose="02010601030101010101" pitchFamily="2" charset="-122"/>
              <a:ea typeface="方正姚体" panose="02010601030101010101" pitchFamily="2" charset="-122"/>
            </a:endParaRPr>
          </a:p>
          <a:p>
            <a:pPr>
              <a:lnSpc>
                <a:spcPct val="120000"/>
              </a:lnSpc>
            </a:pPr>
            <a:r>
              <a:rPr lang="zh-CN" altLang="en-US" sz="1600" dirty="0">
                <a:solidFill>
                  <a:schemeClr val="tx1">
                    <a:lumMod val="85000"/>
                    <a:lumOff val="15000"/>
                  </a:schemeClr>
                </a:solidFill>
                <a:latin typeface="方正姚体" panose="02010601030101010101" pitchFamily="2" charset="-122"/>
                <a:ea typeface="方正姚体" panose="02010601030101010101" pitchFamily="2" charset="-122"/>
              </a:rPr>
              <a:t>双向</a:t>
            </a:r>
            <a:r>
              <a:rPr lang="en-US" altLang="zh-CN" sz="1600" dirty="0">
                <a:solidFill>
                  <a:schemeClr val="tx1">
                    <a:lumMod val="85000"/>
                    <a:lumOff val="15000"/>
                  </a:schemeClr>
                </a:solidFill>
                <a:latin typeface="方正姚体" panose="02010601030101010101" pitchFamily="2" charset="-122"/>
                <a:ea typeface="方正姚体" panose="02010601030101010101" pitchFamily="2" charset="-122"/>
              </a:rPr>
              <a:t>LSTM</a:t>
            </a:r>
            <a:r>
              <a:rPr lang="zh-CN" altLang="en-US" sz="1600" dirty="0">
                <a:solidFill>
                  <a:schemeClr val="tx1">
                    <a:lumMod val="85000"/>
                    <a:lumOff val="15000"/>
                  </a:schemeClr>
                </a:solidFill>
                <a:latin typeface="方正姚体" panose="02010601030101010101" pitchFamily="2" charset="-122"/>
                <a:ea typeface="方正姚体" panose="02010601030101010101" pitchFamily="2" charset="-122"/>
              </a:rPr>
              <a:t>和树形</a:t>
            </a:r>
            <a:r>
              <a:rPr lang="en-US" altLang="zh-CN" sz="1600" dirty="0">
                <a:solidFill>
                  <a:schemeClr val="tx1">
                    <a:lumMod val="85000"/>
                    <a:lumOff val="15000"/>
                  </a:schemeClr>
                </a:solidFill>
                <a:latin typeface="方正姚体" panose="02010601030101010101" pitchFamily="2" charset="-122"/>
                <a:ea typeface="方正姚体" panose="02010601030101010101" pitchFamily="2" charset="-122"/>
              </a:rPr>
              <a:t>LSTM</a:t>
            </a:r>
            <a:r>
              <a:rPr lang="zh-CN" altLang="en-US" sz="1600" dirty="0">
                <a:solidFill>
                  <a:schemeClr val="tx1">
                    <a:lumMod val="85000"/>
                    <a:lumOff val="15000"/>
                  </a:schemeClr>
                </a:solidFill>
                <a:latin typeface="方正姚体" panose="02010601030101010101" pitchFamily="2" charset="-122"/>
                <a:ea typeface="方正姚体" panose="02010601030101010101" pitchFamily="2" charset="-122"/>
              </a:rPr>
              <a:t>模型相结合的方法</a:t>
            </a:r>
            <a:endParaRPr lang="en-US" altLang="zh-CN" sz="16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11" name="矩形 10">
            <a:extLst>
              <a:ext uri="{FF2B5EF4-FFF2-40B4-BE49-F238E27FC236}">
                <a16:creationId xmlns:a16="http://schemas.microsoft.com/office/drawing/2014/main" id="{EAC98065-CE9E-4264-8752-702B1E811ADE}"/>
              </a:ext>
            </a:extLst>
          </p:cNvPr>
          <p:cNvSpPr/>
          <p:nvPr/>
        </p:nvSpPr>
        <p:spPr>
          <a:xfrm>
            <a:off x="1412525" y="3505949"/>
            <a:ext cx="7303636" cy="935513"/>
          </a:xfrm>
          <a:prstGeom prst="rect">
            <a:avLst/>
          </a:prstGeom>
        </p:spPr>
        <p:txBody>
          <a:bodyPr wrap="square">
            <a:spAutoFit/>
          </a:bodyPr>
          <a:lstStyle/>
          <a:p>
            <a:pPr>
              <a:lnSpc>
                <a:spcPct val="120000"/>
              </a:lnSpc>
            </a:pPr>
            <a:r>
              <a:rPr lang="zh-CN" altLang="en-US" sz="1600" dirty="0">
                <a:solidFill>
                  <a:schemeClr val="tx1">
                    <a:lumMod val="85000"/>
                    <a:lumOff val="15000"/>
                  </a:schemeClr>
                </a:solidFill>
                <a:latin typeface="方正姚体" panose="02010601030101010101" pitchFamily="2" charset="-122"/>
                <a:ea typeface="方正姚体" panose="02010601030101010101" pitchFamily="2" charset="-122"/>
              </a:rPr>
              <a:t>多语言的神经关系抽取框架（在单语文本中采用单语注意机制，提出跨语言注意机制来考虑跨语言文本信息的一致性和互补性）</a:t>
            </a:r>
            <a:endParaRPr lang="en-US" altLang="zh-CN" sz="1600" dirty="0">
              <a:solidFill>
                <a:schemeClr val="tx1">
                  <a:lumMod val="85000"/>
                  <a:lumOff val="15000"/>
                </a:schemeClr>
              </a:solidFill>
              <a:latin typeface="方正姚体" panose="02010601030101010101" pitchFamily="2" charset="-122"/>
              <a:ea typeface="方正姚体" panose="02010601030101010101" pitchFamily="2" charset="-122"/>
            </a:endParaRPr>
          </a:p>
          <a:p>
            <a:pPr>
              <a:lnSpc>
                <a:spcPct val="120000"/>
              </a:lnSpc>
            </a:pPr>
            <a:r>
              <a:rPr lang="zh-CN" altLang="en-US" sz="1600" dirty="0">
                <a:solidFill>
                  <a:schemeClr val="tx1">
                    <a:lumMod val="85000"/>
                    <a:lumOff val="15000"/>
                  </a:schemeClr>
                </a:solidFill>
                <a:latin typeface="方正姚体" panose="02010601030101010101" pitchFamily="2" charset="-122"/>
                <a:ea typeface="方正姚体" panose="02010601030101010101" pitchFamily="2" charset="-122"/>
              </a:rPr>
              <a:t>基于句子级别注意力机制的神经网络模型（解决了实体对对应的噪音句子的问题）</a:t>
            </a:r>
            <a:endParaRPr lang="en-US" altLang="zh-CN" sz="16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Tree>
    <p:extLst>
      <p:ext uri="{BB962C8B-B14F-4D97-AF65-F5344CB8AC3E}">
        <p14:creationId xmlns:p14="http://schemas.microsoft.com/office/powerpoint/2010/main" val="2708913974"/>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DA6E9DF4-CE34-4DBB-B38E-B6005C550F9F}"/>
              </a:ext>
            </a:extLst>
          </p:cNvPr>
          <p:cNvSpPr/>
          <p:nvPr/>
        </p:nvSpPr>
        <p:spPr>
          <a:xfrm>
            <a:off x="165904" y="2997842"/>
            <a:ext cx="11860192" cy="369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E68A26DB-4588-4027-88FF-91C1B51FE04A}"/>
              </a:ext>
            </a:extLst>
          </p:cNvPr>
          <p:cNvPicPr>
            <a:picLocks noChangeAspect="1"/>
          </p:cNvPicPr>
          <p:nvPr/>
        </p:nvPicPr>
        <p:blipFill rotWithShape="1">
          <a:blip r:embed="rId2">
            <a:extLst>
              <a:ext uri="{28A0092B-C50C-407E-A947-70E740481C1C}">
                <a14:useLocalDpi xmlns:a14="http://schemas.microsoft.com/office/drawing/2010/main" val="0"/>
              </a:ext>
            </a:extLst>
          </a:blip>
          <a:srcRect t="26498"/>
          <a:stretch/>
        </p:blipFill>
        <p:spPr>
          <a:xfrm>
            <a:off x="3406815" y="167594"/>
            <a:ext cx="5378370" cy="3953216"/>
          </a:xfrm>
          <a:prstGeom prst="rect">
            <a:avLst/>
          </a:prstGeom>
        </p:spPr>
      </p:pic>
      <p:sp>
        <p:nvSpPr>
          <p:cNvPr id="6" name="矩形 5">
            <a:extLst>
              <a:ext uri="{FF2B5EF4-FFF2-40B4-BE49-F238E27FC236}">
                <a16:creationId xmlns:a16="http://schemas.microsoft.com/office/drawing/2014/main" id="{0F3D180C-FB78-4E0C-86C5-75A20A713BEC}"/>
              </a:ext>
            </a:extLst>
          </p:cNvPr>
          <p:cNvSpPr/>
          <p:nvPr/>
        </p:nvSpPr>
        <p:spPr>
          <a:xfrm>
            <a:off x="2194930" y="4315467"/>
            <a:ext cx="7802137" cy="830997"/>
          </a:xfrm>
          <a:prstGeom prst="rect">
            <a:avLst/>
          </a:prstGeom>
        </p:spPr>
        <p:txBody>
          <a:bodyPr wrap="none">
            <a:spAutoFit/>
          </a:bodyPr>
          <a:lstStyle/>
          <a:p>
            <a:pPr algn="ctr" defTabSz="1219170"/>
            <a:r>
              <a:rPr lang="zh-CN" altLang="en-US" sz="4800" b="1" spc="600" dirty="0">
                <a:solidFill>
                  <a:schemeClr val="bg1"/>
                </a:solidFill>
                <a:latin typeface="微软雅黑" panose="020B0503020204020204" pitchFamily="34" charset="-122"/>
                <a:ea typeface="微软雅黑" panose="020B0503020204020204" pitchFamily="34" charset="-122"/>
                <a:cs typeface="+mn-ea"/>
                <a:sym typeface="+mn-lt"/>
              </a:rPr>
              <a:t>演讲完毕，谢谢您的观看</a:t>
            </a:r>
          </a:p>
        </p:txBody>
      </p:sp>
      <p:sp>
        <p:nvSpPr>
          <p:cNvPr id="7" name="矩形 6">
            <a:extLst>
              <a:ext uri="{FF2B5EF4-FFF2-40B4-BE49-F238E27FC236}">
                <a16:creationId xmlns:a16="http://schemas.microsoft.com/office/drawing/2014/main" id="{043418D1-FEAF-4B46-8A00-8ACC0B47D314}"/>
              </a:ext>
            </a:extLst>
          </p:cNvPr>
          <p:cNvSpPr/>
          <p:nvPr/>
        </p:nvSpPr>
        <p:spPr>
          <a:xfrm>
            <a:off x="2175694" y="5190650"/>
            <a:ext cx="7840609" cy="854080"/>
          </a:xfrm>
          <a:prstGeom prst="rect">
            <a:avLst/>
          </a:prstGeom>
        </p:spPr>
        <p:txBody>
          <a:bodyPr wrap="square">
            <a:spAutoFit/>
          </a:bodyPr>
          <a:lstStyle/>
          <a:p>
            <a:pPr algn="ctr" defTabSz="1219170">
              <a:lnSpc>
                <a:spcPct val="150000"/>
              </a:lnSpc>
              <a:buClr>
                <a:srgbClr val="E7E6E6">
                  <a:lumMod val="10000"/>
                </a:srgbClr>
              </a:buClr>
            </a:pPr>
            <a:r>
              <a:rPr lang="en-US" altLang="zh-CN" sz="1100" dirty="0">
                <a:solidFill>
                  <a:schemeClr val="bg1"/>
                </a:solidFill>
                <a:latin typeface="Arial Narrow" panose="020B0606020202030204" pitchFamily="34" charset="0"/>
                <a:cs typeface="+mn-ea"/>
                <a:sym typeface="+mn-lt"/>
              </a:rPr>
              <a:t>By faith I mean a vision of good one cherishes and the enthusiasm that pushes one to seek its fulfillment regardless of obstacles</a:t>
            </a:r>
          </a:p>
          <a:p>
            <a:pPr algn="ctr" defTabSz="1219170">
              <a:lnSpc>
                <a:spcPct val="150000"/>
              </a:lnSpc>
              <a:buClr>
                <a:srgbClr val="E7E6E6">
                  <a:lumMod val="10000"/>
                </a:srgbClr>
              </a:buClr>
            </a:pPr>
            <a:r>
              <a:rPr lang="en-US" altLang="zh-CN" sz="1100" dirty="0">
                <a:solidFill>
                  <a:schemeClr val="bg1"/>
                </a:solidFill>
                <a:latin typeface="Arial Narrow" panose="020B0606020202030204" pitchFamily="34" charset="0"/>
                <a:cs typeface="+mn-ea"/>
                <a:sym typeface="+mn-lt"/>
              </a:rPr>
              <a:t>. By faith I By faith I mean a vision of good one cherishes and the enthusiasm that pushes one to seek its fulfillment regardless of obstacles. By faith I</a:t>
            </a:r>
          </a:p>
          <a:p>
            <a:pPr algn="ctr" defTabSz="1219170">
              <a:lnSpc>
                <a:spcPct val="150000"/>
              </a:lnSpc>
              <a:buClr>
                <a:srgbClr val="E7E6E6">
                  <a:lumMod val="10000"/>
                </a:srgbClr>
              </a:buClr>
            </a:pPr>
            <a:endParaRPr lang="en-US" altLang="zh-CN" sz="1100" dirty="0">
              <a:solidFill>
                <a:schemeClr val="bg1"/>
              </a:solidFill>
              <a:latin typeface="Arial Narrow" panose="020B0606020202030204" pitchFamily="34" charset="0"/>
              <a:cs typeface="+mn-ea"/>
              <a:sym typeface="+mn-lt"/>
            </a:endParaRPr>
          </a:p>
        </p:txBody>
      </p:sp>
      <p:sp>
        <p:nvSpPr>
          <p:cNvPr id="8" name="文本框 7">
            <a:extLst>
              <a:ext uri="{FF2B5EF4-FFF2-40B4-BE49-F238E27FC236}">
                <a16:creationId xmlns:a16="http://schemas.microsoft.com/office/drawing/2014/main" id="{02E2D7EA-7EF9-4B56-8E0B-D25652BE5305}"/>
              </a:ext>
            </a:extLst>
          </p:cNvPr>
          <p:cNvSpPr txBox="1"/>
          <p:nvPr/>
        </p:nvSpPr>
        <p:spPr>
          <a:xfrm>
            <a:off x="3335950" y="5823962"/>
            <a:ext cx="5520096" cy="307777"/>
          </a:xfrm>
          <a:prstGeom prst="rect">
            <a:avLst/>
          </a:prstGeom>
          <a:noFill/>
        </p:spPr>
        <p:txBody>
          <a:bodyPr wrap="square" rtlCol="0">
            <a:spAutoFit/>
          </a:bodyPr>
          <a:lstStyle/>
          <a:p>
            <a:pPr algn="ctr" defTabSz="1219170"/>
            <a:r>
              <a:rPr lang="zh-CN" altLang="en-US" sz="1400" spc="600" dirty="0">
                <a:solidFill>
                  <a:schemeClr val="bg1"/>
                </a:solidFill>
                <a:latin typeface="微软雅黑" panose="020B0503020204020204" pitchFamily="34" charset="-122"/>
                <a:ea typeface="微软雅黑" panose="020B0503020204020204" pitchFamily="34" charset="-122"/>
                <a:cs typeface="+mn-ea"/>
                <a:sym typeface="+mn-lt"/>
              </a:rPr>
              <a:t>汇报人： 千图网    汇报时间：</a:t>
            </a:r>
            <a:r>
              <a:rPr lang="en-US" altLang="zh-CN" sz="1400" spc="600" dirty="0">
                <a:solidFill>
                  <a:schemeClr val="bg1"/>
                </a:solidFill>
                <a:latin typeface="微软雅黑" panose="020B0503020204020204" pitchFamily="34" charset="-122"/>
                <a:ea typeface="微软雅黑" panose="020B0503020204020204" pitchFamily="34" charset="-122"/>
                <a:cs typeface="+mn-ea"/>
                <a:sym typeface="+mn-lt"/>
              </a:rPr>
              <a:t>XX</a:t>
            </a:r>
            <a:r>
              <a:rPr lang="zh-CN" altLang="en-US" sz="1400" spc="600" dirty="0">
                <a:solidFill>
                  <a:schemeClr val="bg1"/>
                </a:solidFill>
                <a:latin typeface="微软雅黑" panose="020B0503020204020204" pitchFamily="34" charset="-122"/>
                <a:ea typeface="微软雅黑" panose="020B0503020204020204" pitchFamily="34" charset="-122"/>
                <a:cs typeface="+mn-ea"/>
                <a:sym typeface="+mn-lt"/>
              </a:rPr>
              <a:t>年</a:t>
            </a:r>
            <a:r>
              <a:rPr lang="en-US" altLang="zh-CN" sz="1400" spc="600" dirty="0">
                <a:solidFill>
                  <a:schemeClr val="bg1"/>
                </a:solidFill>
                <a:latin typeface="微软雅黑" panose="020B0503020204020204" pitchFamily="34" charset="-122"/>
                <a:ea typeface="微软雅黑" panose="020B0503020204020204" pitchFamily="34" charset="-122"/>
                <a:cs typeface="+mn-ea"/>
                <a:sym typeface="+mn-lt"/>
              </a:rPr>
              <a:t>XX</a:t>
            </a:r>
            <a:r>
              <a:rPr lang="zh-CN" altLang="en-US" sz="1400" spc="600" dirty="0">
                <a:solidFill>
                  <a:schemeClr val="bg1"/>
                </a:solidFill>
                <a:latin typeface="微软雅黑" panose="020B0503020204020204" pitchFamily="34" charset="-122"/>
                <a:ea typeface="微软雅黑" panose="020B0503020204020204" pitchFamily="34" charset="-122"/>
                <a:cs typeface="+mn-ea"/>
                <a:sym typeface="+mn-lt"/>
              </a:rPr>
              <a:t>月</a:t>
            </a:r>
          </a:p>
        </p:txBody>
      </p:sp>
    </p:spTree>
    <p:extLst>
      <p:ext uri="{BB962C8B-B14F-4D97-AF65-F5344CB8AC3E}">
        <p14:creationId xmlns:p14="http://schemas.microsoft.com/office/powerpoint/2010/main" val="2790246689"/>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strVal val="#ppt_w+.3"/>
                                          </p:val>
                                        </p:tav>
                                        <p:tav tm="100000">
                                          <p:val>
                                            <p:strVal val="#ppt_w"/>
                                          </p:val>
                                        </p:tav>
                                      </p:tavLst>
                                    </p:anim>
                                    <p:anim calcmode="lin" valueType="num">
                                      <p:cBhvr>
                                        <p:cTn id="8" dur="1000" fill="hold"/>
                                        <p:tgtEl>
                                          <p:spTgt spid="6"/>
                                        </p:tgtEl>
                                        <p:attrNameLst>
                                          <p:attrName>ppt_h</p:attrName>
                                        </p:attrNameLst>
                                      </p:cBhvr>
                                      <p:tavLst>
                                        <p:tav tm="0">
                                          <p:val>
                                            <p:strVal val="#ppt_h"/>
                                          </p:val>
                                        </p:tav>
                                        <p:tav tm="100000">
                                          <p:val>
                                            <p:strVal val="#ppt_h"/>
                                          </p:val>
                                        </p:tav>
                                      </p:tavLst>
                                    </p:anim>
                                    <p:animEffect transition="in" filter="fade">
                                      <p:cBhvr>
                                        <p:cTn id="9" dur="1000"/>
                                        <p:tgtEl>
                                          <p:spTgt spid="6"/>
                                        </p:tgtEl>
                                      </p:cBhvr>
                                    </p:animEffect>
                                  </p:childTnLst>
                                </p:cTn>
                              </p:par>
                            </p:childTnLst>
                          </p:cTn>
                        </p:par>
                        <p:par>
                          <p:cTn id="10" fill="hold">
                            <p:stCondLst>
                              <p:cond delay="2000"/>
                            </p:stCondLst>
                            <p:childTnLst>
                              <p:par>
                                <p:cTn id="11" presetID="22" presetClass="entr" presetSubtype="1"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childTnLst>
                          </p:cTn>
                        </p:par>
                        <p:par>
                          <p:cTn id="14" fill="hold">
                            <p:stCondLst>
                              <p:cond delay="2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DA6E9DF4-CE34-4DBB-B38E-B6005C550F9F}"/>
              </a:ext>
            </a:extLst>
          </p:cNvPr>
          <p:cNvSpPr/>
          <p:nvPr/>
        </p:nvSpPr>
        <p:spPr>
          <a:xfrm>
            <a:off x="165904" y="2997842"/>
            <a:ext cx="11860192" cy="369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E68A26DB-4588-4027-88FF-91C1B51FE04A}"/>
              </a:ext>
            </a:extLst>
          </p:cNvPr>
          <p:cNvPicPr>
            <a:picLocks noChangeAspect="1"/>
          </p:cNvPicPr>
          <p:nvPr/>
        </p:nvPicPr>
        <p:blipFill rotWithShape="1">
          <a:blip r:embed="rId2">
            <a:extLst>
              <a:ext uri="{28A0092B-C50C-407E-A947-70E740481C1C}">
                <a14:useLocalDpi xmlns:a14="http://schemas.microsoft.com/office/drawing/2010/main" val="0"/>
              </a:ext>
            </a:extLst>
          </a:blip>
          <a:srcRect t="26498"/>
          <a:stretch/>
        </p:blipFill>
        <p:spPr>
          <a:xfrm>
            <a:off x="3406815" y="167594"/>
            <a:ext cx="5378370" cy="3953216"/>
          </a:xfrm>
          <a:prstGeom prst="rect">
            <a:avLst/>
          </a:prstGeom>
        </p:spPr>
      </p:pic>
      <p:sp>
        <p:nvSpPr>
          <p:cNvPr id="9" name="矩形 8">
            <a:extLst>
              <a:ext uri="{FF2B5EF4-FFF2-40B4-BE49-F238E27FC236}">
                <a16:creationId xmlns:a16="http://schemas.microsoft.com/office/drawing/2014/main" id="{FFE84F4C-4639-4E9F-9BE3-A38678AD965A}"/>
              </a:ext>
            </a:extLst>
          </p:cNvPr>
          <p:cNvSpPr/>
          <p:nvPr/>
        </p:nvSpPr>
        <p:spPr>
          <a:xfrm>
            <a:off x="2182609" y="4547884"/>
            <a:ext cx="4193024" cy="492443"/>
          </a:xfrm>
          <a:prstGeom prst="rect">
            <a:avLst/>
          </a:prstGeom>
        </p:spPr>
        <p:txBody>
          <a:bodyPr wrap="square" lIns="0" tIns="0" rIns="0" bIns="0">
            <a:spAutoFit/>
          </a:bodyPr>
          <a:lstStyle/>
          <a:p>
            <a:r>
              <a:rPr lang="zh-CN" altLang="en-US" sz="3200" b="1" spc="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知识图谱研究综述</a:t>
            </a:r>
          </a:p>
        </p:txBody>
      </p:sp>
      <p:sp>
        <p:nvSpPr>
          <p:cNvPr id="11" name="椭圆 10">
            <a:extLst>
              <a:ext uri="{FF2B5EF4-FFF2-40B4-BE49-F238E27FC236}">
                <a16:creationId xmlns:a16="http://schemas.microsoft.com/office/drawing/2014/main" id="{6DF71EA9-F778-4504-B9BE-D953E204A50A}"/>
              </a:ext>
            </a:extLst>
          </p:cNvPr>
          <p:cNvSpPr/>
          <p:nvPr/>
        </p:nvSpPr>
        <p:spPr>
          <a:xfrm>
            <a:off x="9222351" y="3966963"/>
            <a:ext cx="827146" cy="8271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153" b="1" dirty="0">
                <a:solidFill>
                  <a:schemeClr val="bg1"/>
                </a:solidFill>
                <a:latin typeface="Impact" panose="020B0806030902050204" pitchFamily="34" charset="0"/>
              </a:rPr>
              <a:t>1</a:t>
            </a:r>
            <a:endParaRPr lang="zh-CN" altLang="en-US" sz="3153" b="1" dirty="0">
              <a:solidFill>
                <a:schemeClr val="bg1"/>
              </a:solidFill>
              <a:latin typeface="Impact" panose="020B0806030902050204" pitchFamily="34" charset="0"/>
            </a:endParaRPr>
          </a:p>
        </p:txBody>
      </p:sp>
    </p:spTree>
    <p:extLst>
      <p:ext uri="{BB962C8B-B14F-4D97-AF65-F5344CB8AC3E}">
        <p14:creationId xmlns:p14="http://schemas.microsoft.com/office/powerpoint/2010/main" val="2327277455"/>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8"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1000" fill="hold"/>
                                        <p:tgtEl>
                                          <p:spTgt spid="9"/>
                                        </p:tgtEl>
                                        <p:attrNameLst>
                                          <p:attrName>ppt_x</p:attrName>
                                        </p:attrNameLst>
                                      </p:cBhvr>
                                      <p:tavLst>
                                        <p:tav tm="0">
                                          <p:val>
                                            <p:strVal val="0-#ppt_w/2"/>
                                          </p:val>
                                        </p:tav>
                                        <p:tav tm="100000">
                                          <p:val>
                                            <p:strVal val="#ppt_x"/>
                                          </p:val>
                                        </p:tav>
                                      </p:tavLst>
                                    </p:anim>
                                    <p:anim calcmode="lin" valueType="num">
                                      <p:cBhvr additive="base">
                                        <p:cTn id="15"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766953" y="2596769"/>
            <a:ext cx="4164736" cy="3517479"/>
            <a:chOff x="3182357" y="1415371"/>
            <a:chExt cx="5888420" cy="4973279"/>
          </a:xfrm>
        </p:grpSpPr>
        <p:grpSp>
          <p:nvGrpSpPr>
            <p:cNvPr id="11" name="Group 4"/>
            <p:cNvGrpSpPr>
              <a:grpSpLocks noChangeAspect="1"/>
            </p:cNvGrpSpPr>
            <p:nvPr/>
          </p:nvGrpSpPr>
          <p:grpSpPr bwMode="auto">
            <a:xfrm>
              <a:off x="4562477" y="3304349"/>
              <a:ext cx="3067048" cy="3084301"/>
              <a:chOff x="2329" y="722"/>
              <a:chExt cx="3022" cy="3039"/>
            </a:xfrm>
          </p:grpSpPr>
          <p:sp>
            <p:nvSpPr>
              <p:cNvPr id="12" name="Freeform 5"/>
              <p:cNvSpPr/>
              <p:nvPr/>
            </p:nvSpPr>
            <p:spPr bwMode="auto">
              <a:xfrm>
                <a:off x="3462" y="722"/>
                <a:ext cx="389" cy="3039"/>
              </a:xfrm>
              <a:custGeom>
                <a:avLst/>
                <a:gdLst>
                  <a:gd name="T0" fmla="*/ 0 w 164"/>
                  <a:gd name="T1" fmla="*/ 1140 h 1222"/>
                  <a:gd name="T2" fmla="*/ 0 w 164"/>
                  <a:gd name="T3" fmla="*/ 1140 h 1222"/>
                  <a:gd name="T4" fmla="*/ 82 w 164"/>
                  <a:gd name="T5" fmla="*/ 1222 h 1222"/>
                  <a:gd name="T6" fmla="*/ 82 w 164"/>
                  <a:gd name="T7" fmla="*/ 1222 h 1222"/>
                  <a:gd name="T8" fmla="*/ 164 w 164"/>
                  <a:gd name="T9" fmla="*/ 1140 h 1222"/>
                  <a:gd name="T10" fmla="*/ 164 w 164"/>
                  <a:gd name="T11" fmla="*/ 1140 h 1222"/>
                  <a:gd name="T12" fmla="*/ 164 w 164"/>
                  <a:gd name="T13" fmla="*/ 0 h 1222"/>
                  <a:gd name="connsiteX0" fmla="*/ 0 w 10000"/>
                  <a:gd name="connsiteY0" fmla="*/ 9830 h 10501"/>
                  <a:gd name="connsiteX1" fmla="*/ 0 w 10000"/>
                  <a:gd name="connsiteY1" fmla="*/ 9830 h 10501"/>
                  <a:gd name="connsiteX2" fmla="*/ 5000 w 10000"/>
                  <a:gd name="connsiteY2" fmla="*/ 10501 h 10501"/>
                  <a:gd name="connsiteX3" fmla="*/ 5000 w 10000"/>
                  <a:gd name="connsiteY3" fmla="*/ 10501 h 10501"/>
                  <a:gd name="connsiteX4" fmla="*/ 10000 w 10000"/>
                  <a:gd name="connsiteY4" fmla="*/ 9830 h 10501"/>
                  <a:gd name="connsiteX5" fmla="*/ 10000 w 10000"/>
                  <a:gd name="connsiteY5" fmla="*/ 9830 h 10501"/>
                  <a:gd name="connsiteX6" fmla="*/ 10000 w 10000"/>
                  <a:gd name="connsiteY6" fmla="*/ 0 h 10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0" h="10501">
                    <a:moveTo>
                      <a:pt x="0" y="9830"/>
                    </a:moveTo>
                    <a:lnTo>
                      <a:pt x="0" y="9830"/>
                    </a:lnTo>
                    <a:cubicBezTo>
                      <a:pt x="0" y="10198"/>
                      <a:pt x="2256" y="10501"/>
                      <a:pt x="5000" y="10501"/>
                    </a:cubicBezTo>
                    <a:lnTo>
                      <a:pt x="5000" y="10501"/>
                    </a:lnTo>
                    <a:cubicBezTo>
                      <a:pt x="7805" y="10501"/>
                      <a:pt x="10000" y="10198"/>
                      <a:pt x="10000" y="9830"/>
                    </a:cubicBezTo>
                    <a:lnTo>
                      <a:pt x="10000" y="9830"/>
                    </a:lnTo>
                    <a:lnTo>
                      <a:pt x="10000" y="0"/>
                    </a:lnTo>
                  </a:path>
                </a:pathLst>
              </a:custGeom>
              <a:noFill/>
              <a:ln w="101600" cap="rnd">
                <a:solidFill>
                  <a:srgbClr val="4E5865"/>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sp>
            <p:nvSpPr>
              <p:cNvPr id="13" name="Freeform 6"/>
              <p:cNvSpPr/>
              <p:nvPr/>
            </p:nvSpPr>
            <p:spPr bwMode="auto">
              <a:xfrm>
                <a:off x="3841" y="786"/>
                <a:ext cx="1510" cy="1346"/>
              </a:xfrm>
              <a:custGeom>
                <a:avLst/>
                <a:gdLst>
                  <a:gd name="T0" fmla="*/ 0 w 638"/>
                  <a:gd name="T1" fmla="*/ 0 h 568"/>
                  <a:gd name="T2" fmla="*/ 0 w 638"/>
                  <a:gd name="T3" fmla="*/ 568 h 568"/>
                  <a:gd name="T4" fmla="*/ 159 w 638"/>
                  <a:gd name="T5" fmla="*/ 484 h 568"/>
                  <a:gd name="T6" fmla="*/ 319 w 638"/>
                  <a:gd name="T7" fmla="*/ 568 h 568"/>
                  <a:gd name="T8" fmla="*/ 479 w 638"/>
                  <a:gd name="T9" fmla="*/ 484 h 568"/>
                  <a:gd name="T10" fmla="*/ 638 w 638"/>
                  <a:gd name="T11" fmla="*/ 567 h 568"/>
                  <a:gd name="T12" fmla="*/ 0 w 638"/>
                  <a:gd name="T13" fmla="*/ 0 h 568"/>
                </a:gdLst>
                <a:ahLst/>
                <a:cxnLst>
                  <a:cxn ang="0">
                    <a:pos x="T0" y="T1"/>
                  </a:cxn>
                  <a:cxn ang="0">
                    <a:pos x="T2" y="T3"/>
                  </a:cxn>
                  <a:cxn ang="0">
                    <a:pos x="T4" y="T5"/>
                  </a:cxn>
                  <a:cxn ang="0">
                    <a:pos x="T6" y="T7"/>
                  </a:cxn>
                  <a:cxn ang="0">
                    <a:pos x="T8" y="T9"/>
                  </a:cxn>
                  <a:cxn ang="0">
                    <a:pos x="T10" y="T11"/>
                  </a:cxn>
                  <a:cxn ang="0">
                    <a:pos x="T12" y="T13"/>
                  </a:cxn>
                </a:cxnLst>
                <a:rect l="0" t="0" r="r" b="b"/>
                <a:pathLst>
                  <a:path w="638" h="568">
                    <a:moveTo>
                      <a:pt x="0" y="0"/>
                    </a:moveTo>
                    <a:cubicBezTo>
                      <a:pt x="0" y="568"/>
                      <a:pt x="0" y="568"/>
                      <a:pt x="0" y="568"/>
                    </a:cubicBezTo>
                    <a:cubicBezTo>
                      <a:pt x="35" y="517"/>
                      <a:pt x="93" y="484"/>
                      <a:pt x="159" y="484"/>
                    </a:cubicBezTo>
                    <a:cubicBezTo>
                      <a:pt x="226" y="484"/>
                      <a:pt x="284" y="517"/>
                      <a:pt x="319" y="568"/>
                    </a:cubicBezTo>
                    <a:cubicBezTo>
                      <a:pt x="354" y="517"/>
                      <a:pt x="412" y="484"/>
                      <a:pt x="479" y="484"/>
                    </a:cubicBezTo>
                    <a:cubicBezTo>
                      <a:pt x="545" y="484"/>
                      <a:pt x="603" y="517"/>
                      <a:pt x="638" y="567"/>
                    </a:cubicBezTo>
                    <a:cubicBezTo>
                      <a:pt x="601" y="248"/>
                      <a:pt x="329" y="0"/>
                      <a:pt x="0" y="0"/>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 name="Freeform 7"/>
              <p:cNvSpPr/>
              <p:nvPr/>
            </p:nvSpPr>
            <p:spPr bwMode="auto">
              <a:xfrm>
                <a:off x="2329" y="786"/>
                <a:ext cx="1512" cy="1346"/>
              </a:xfrm>
              <a:custGeom>
                <a:avLst/>
                <a:gdLst>
                  <a:gd name="T0" fmla="*/ 639 w 639"/>
                  <a:gd name="T1" fmla="*/ 0 h 568"/>
                  <a:gd name="T2" fmla="*/ 639 w 639"/>
                  <a:gd name="T3" fmla="*/ 0 h 568"/>
                  <a:gd name="T4" fmla="*/ 0 w 639"/>
                  <a:gd name="T5" fmla="*/ 568 h 568"/>
                  <a:gd name="T6" fmla="*/ 160 w 639"/>
                  <a:gd name="T7" fmla="*/ 484 h 568"/>
                  <a:gd name="T8" fmla="*/ 320 w 639"/>
                  <a:gd name="T9" fmla="*/ 568 h 568"/>
                  <a:gd name="T10" fmla="*/ 479 w 639"/>
                  <a:gd name="T11" fmla="*/ 484 h 568"/>
                  <a:gd name="T12" fmla="*/ 639 w 639"/>
                  <a:gd name="T13" fmla="*/ 568 h 568"/>
                  <a:gd name="T14" fmla="*/ 639 w 639"/>
                  <a:gd name="T15" fmla="*/ 0 h 5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9" h="568">
                    <a:moveTo>
                      <a:pt x="639" y="0"/>
                    </a:moveTo>
                    <a:cubicBezTo>
                      <a:pt x="639" y="0"/>
                      <a:pt x="639" y="0"/>
                      <a:pt x="639" y="0"/>
                    </a:cubicBezTo>
                    <a:cubicBezTo>
                      <a:pt x="309" y="0"/>
                      <a:pt x="37" y="248"/>
                      <a:pt x="0" y="568"/>
                    </a:cubicBezTo>
                    <a:cubicBezTo>
                      <a:pt x="35" y="517"/>
                      <a:pt x="94" y="484"/>
                      <a:pt x="160" y="484"/>
                    </a:cubicBezTo>
                    <a:cubicBezTo>
                      <a:pt x="226" y="484"/>
                      <a:pt x="285" y="517"/>
                      <a:pt x="320" y="568"/>
                    </a:cubicBezTo>
                    <a:cubicBezTo>
                      <a:pt x="355" y="517"/>
                      <a:pt x="413" y="484"/>
                      <a:pt x="479" y="484"/>
                    </a:cubicBezTo>
                    <a:cubicBezTo>
                      <a:pt x="545" y="484"/>
                      <a:pt x="604" y="517"/>
                      <a:pt x="639" y="568"/>
                    </a:cubicBezTo>
                    <a:lnTo>
                      <a:pt x="639" y="0"/>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 name="Freeform 8"/>
              <p:cNvSpPr/>
              <p:nvPr/>
            </p:nvSpPr>
            <p:spPr bwMode="auto">
              <a:xfrm>
                <a:off x="3083" y="786"/>
                <a:ext cx="755" cy="1341"/>
              </a:xfrm>
              <a:custGeom>
                <a:avLst/>
                <a:gdLst>
                  <a:gd name="T0" fmla="*/ 161 w 319"/>
                  <a:gd name="T1" fmla="*/ 484 h 566"/>
                  <a:gd name="T2" fmla="*/ 319 w 319"/>
                  <a:gd name="T3" fmla="*/ 565 h 566"/>
                  <a:gd name="T4" fmla="*/ 319 w 319"/>
                  <a:gd name="T5" fmla="*/ 0 h 566"/>
                  <a:gd name="T6" fmla="*/ 317 w 319"/>
                  <a:gd name="T7" fmla="*/ 0 h 566"/>
                  <a:gd name="T8" fmla="*/ 0 w 319"/>
                  <a:gd name="T9" fmla="*/ 565 h 566"/>
                  <a:gd name="T10" fmla="*/ 0 w 319"/>
                  <a:gd name="T11" fmla="*/ 566 h 566"/>
                  <a:gd name="T12" fmla="*/ 5 w 319"/>
                  <a:gd name="T13" fmla="*/ 564 h 566"/>
                  <a:gd name="T14" fmla="*/ 161 w 319"/>
                  <a:gd name="T15" fmla="*/ 484 h 5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9" h="566">
                    <a:moveTo>
                      <a:pt x="161" y="484"/>
                    </a:moveTo>
                    <a:cubicBezTo>
                      <a:pt x="226" y="484"/>
                      <a:pt x="284" y="516"/>
                      <a:pt x="319" y="565"/>
                    </a:cubicBezTo>
                    <a:cubicBezTo>
                      <a:pt x="319" y="0"/>
                      <a:pt x="319" y="0"/>
                      <a:pt x="319" y="0"/>
                    </a:cubicBezTo>
                    <a:cubicBezTo>
                      <a:pt x="318" y="0"/>
                      <a:pt x="318" y="0"/>
                      <a:pt x="317" y="0"/>
                    </a:cubicBezTo>
                    <a:cubicBezTo>
                      <a:pt x="153" y="2"/>
                      <a:pt x="19" y="248"/>
                      <a:pt x="0" y="565"/>
                    </a:cubicBezTo>
                    <a:cubicBezTo>
                      <a:pt x="0" y="566"/>
                      <a:pt x="0" y="566"/>
                      <a:pt x="0" y="566"/>
                    </a:cubicBezTo>
                    <a:cubicBezTo>
                      <a:pt x="2" y="563"/>
                      <a:pt x="3" y="563"/>
                      <a:pt x="5" y="564"/>
                    </a:cubicBezTo>
                    <a:cubicBezTo>
                      <a:pt x="40" y="515"/>
                      <a:pt x="97" y="484"/>
                      <a:pt x="161" y="484"/>
                    </a:cubicBez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 name="Freeform 9"/>
              <p:cNvSpPr/>
              <p:nvPr/>
            </p:nvSpPr>
            <p:spPr bwMode="auto">
              <a:xfrm>
                <a:off x="3838" y="786"/>
                <a:ext cx="755" cy="1346"/>
              </a:xfrm>
              <a:custGeom>
                <a:avLst/>
                <a:gdLst>
                  <a:gd name="T0" fmla="*/ 0 w 319"/>
                  <a:gd name="T1" fmla="*/ 568 h 568"/>
                  <a:gd name="T2" fmla="*/ 5 w 319"/>
                  <a:gd name="T3" fmla="*/ 561 h 568"/>
                  <a:gd name="T4" fmla="*/ 159 w 319"/>
                  <a:gd name="T5" fmla="*/ 484 h 568"/>
                  <a:gd name="T6" fmla="*/ 316 w 319"/>
                  <a:gd name="T7" fmla="*/ 563 h 568"/>
                  <a:gd name="T8" fmla="*/ 319 w 319"/>
                  <a:gd name="T9" fmla="*/ 568 h 568"/>
                  <a:gd name="T10" fmla="*/ 319 w 319"/>
                  <a:gd name="T11" fmla="*/ 568 h 568"/>
                  <a:gd name="T12" fmla="*/ 0 w 319"/>
                  <a:gd name="T13" fmla="*/ 0 h 568"/>
                  <a:gd name="T14" fmla="*/ 0 w 319"/>
                  <a:gd name="T15" fmla="*/ 0 h 568"/>
                  <a:gd name="T16" fmla="*/ 0 w 319"/>
                  <a:gd name="T17" fmla="*/ 568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9" h="568">
                    <a:moveTo>
                      <a:pt x="0" y="568"/>
                    </a:moveTo>
                    <a:cubicBezTo>
                      <a:pt x="1" y="563"/>
                      <a:pt x="3" y="561"/>
                      <a:pt x="5" y="561"/>
                    </a:cubicBezTo>
                    <a:cubicBezTo>
                      <a:pt x="40" y="514"/>
                      <a:pt x="96" y="484"/>
                      <a:pt x="159" y="484"/>
                    </a:cubicBezTo>
                    <a:cubicBezTo>
                      <a:pt x="224" y="484"/>
                      <a:pt x="280" y="515"/>
                      <a:pt x="316" y="563"/>
                    </a:cubicBezTo>
                    <a:cubicBezTo>
                      <a:pt x="317" y="564"/>
                      <a:pt x="318" y="565"/>
                      <a:pt x="319" y="568"/>
                    </a:cubicBezTo>
                    <a:cubicBezTo>
                      <a:pt x="319" y="568"/>
                      <a:pt x="319" y="568"/>
                      <a:pt x="319" y="568"/>
                    </a:cubicBezTo>
                    <a:cubicBezTo>
                      <a:pt x="300" y="248"/>
                      <a:pt x="165" y="0"/>
                      <a:pt x="0" y="0"/>
                    </a:cubicBezTo>
                    <a:cubicBezTo>
                      <a:pt x="0" y="0"/>
                      <a:pt x="0" y="0"/>
                      <a:pt x="0" y="0"/>
                    </a:cubicBezTo>
                    <a:lnTo>
                      <a:pt x="0" y="568"/>
                    </a:ln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7" name="Group 4"/>
            <p:cNvGrpSpPr>
              <a:grpSpLocks noChangeAspect="1"/>
            </p:cNvGrpSpPr>
            <p:nvPr/>
          </p:nvGrpSpPr>
          <p:grpSpPr bwMode="auto">
            <a:xfrm>
              <a:off x="3336421" y="3290134"/>
              <a:ext cx="611424" cy="737674"/>
              <a:chOff x="347" y="3344"/>
              <a:chExt cx="586" cy="707"/>
            </a:xfrm>
            <a:solidFill>
              <a:srgbClr val="5DB510"/>
            </a:solidFill>
          </p:grpSpPr>
          <p:sp>
            <p:nvSpPr>
              <p:cNvPr id="18"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19"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0" name="Group 4"/>
            <p:cNvGrpSpPr>
              <a:grpSpLocks noChangeAspect="1"/>
            </p:cNvGrpSpPr>
            <p:nvPr/>
          </p:nvGrpSpPr>
          <p:grpSpPr bwMode="auto">
            <a:xfrm>
              <a:off x="8139163" y="3417432"/>
              <a:ext cx="611425" cy="737675"/>
              <a:chOff x="347" y="3344"/>
              <a:chExt cx="586" cy="707"/>
            </a:xfrm>
            <a:solidFill>
              <a:srgbClr val="5DB510"/>
            </a:solidFill>
          </p:grpSpPr>
          <p:sp>
            <p:nvSpPr>
              <p:cNvPr id="21"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2"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3" name="Group 4"/>
            <p:cNvGrpSpPr>
              <a:grpSpLocks noChangeAspect="1"/>
            </p:cNvGrpSpPr>
            <p:nvPr/>
          </p:nvGrpSpPr>
          <p:grpSpPr bwMode="auto">
            <a:xfrm>
              <a:off x="7312488" y="2382222"/>
              <a:ext cx="611425" cy="737675"/>
              <a:chOff x="347" y="3344"/>
              <a:chExt cx="586" cy="707"/>
            </a:xfrm>
            <a:solidFill>
              <a:srgbClr val="5DB510"/>
            </a:solidFill>
          </p:grpSpPr>
          <p:sp>
            <p:nvSpPr>
              <p:cNvPr id="24" name="Oval 5"/>
              <p:cNvSpPr>
                <a:spLocks noChangeArrowheads="1"/>
              </p:cNvSpPr>
              <p:nvPr/>
            </p:nvSpPr>
            <p:spPr bwMode="auto">
              <a:xfrm>
                <a:off x="347" y="3466"/>
                <a:ext cx="586" cy="585"/>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5"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6" name="Group 4"/>
            <p:cNvGrpSpPr>
              <a:grpSpLocks noChangeAspect="1"/>
            </p:cNvGrpSpPr>
            <p:nvPr/>
          </p:nvGrpSpPr>
          <p:grpSpPr bwMode="auto">
            <a:xfrm>
              <a:off x="5332624" y="2411506"/>
              <a:ext cx="611425" cy="737675"/>
              <a:chOff x="347" y="3344"/>
              <a:chExt cx="586" cy="707"/>
            </a:xfrm>
            <a:solidFill>
              <a:srgbClr val="5DB510"/>
            </a:solidFill>
          </p:grpSpPr>
          <p:sp>
            <p:nvSpPr>
              <p:cNvPr id="27" name="Oval 5"/>
              <p:cNvSpPr>
                <a:spLocks noChangeArrowheads="1"/>
              </p:cNvSpPr>
              <p:nvPr/>
            </p:nvSpPr>
            <p:spPr bwMode="auto">
              <a:xfrm>
                <a:off x="347" y="3466"/>
                <a:ext cx="586" cy="585"/>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8"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9" name="Group 4"/>
            <p:cNvGrpSpPr>
              <a:grpSpLocks noChangeAspect="1"/>
            </p:cNvGrpSpPr>
            <p:nvPr/>
          </p:nvGrpSpPr>
          <p:grpSpPr bwMode="auto">
            <a:xfrm>
              <a:off x="4145928" y="2070597"/>
              <a:ext cx="611425" cy="737675"/>
              <a:chOff x="347" y="3344"/>
              <a:chExt cx="586" cy="707"/>
            </a:xfrm>
            <a:solidFill>
              <a:srgbClr val="5DB510"/>
            </a:solidFill>
          </p:grpSpPr>
          <p:sp>
            <p:nvSpPr>
              <p:cNvPr id="30"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31"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32" name="Group 4"/>
            <p:cNvGrpSpPr>
              <a:grpSpLocks noChangeAspect="1"/>
            </p:cNvGrpSpPr>
            <p:nvPr/>
          </p:nvGrpSpPr>
          <p:grpSpPr bwMode="auto">
            <a:xfrm>
              <a:off x="6174430" y="1701759"/>
              <a:ext cx="611425" cy="737675"/>
              <a:chOff x="347" y="3344"/>
              <a:chExt cx="586" cy="707"/>
            </a:xfrm>
            <a:solidFill>
              <a:srgbClr val="5DB510"/>
            </a:solidFill>
          </p:grpSpPr>
          <p:sp>
            <p:nvSpPr>
              <p:cNvPr id="33"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34"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sp>
          <p:nvSpPr>
            <p:cNvPr id="35" name="Teardrop 24"/>
            <p:cNvSpPr/>
            <p:nvPr/>
          </p:nvSpPr>
          <p:spPr>
            <a:xfrm rot="18900000">
              <a:off x="6830945" y="2771178"/>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ardrop 108"/>
            <p:cNvSpPr/>
            <p:nvPr/>
          </p:nvSpPr>
          <p:spPr>
            <a:xfrm rot="18900000">
              <a:off x="4771267" y="3335229"/>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ardrop 110"/>
            <p:cNvSpPr/>
            <p:nvPr/>
          </p:nvSpPr>
          <p:spPr>
            <a:xfrm rot="18900000">
              <a:off x="8070954" y="2142018"/>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ardrop 116"/>
            <p:cNvSpPr/>
            <p:nvPr/>
          </p:nvSpPr>
          <p:spPr>
            <a:xfrm rot="18900000">
              <a:off x="7591308" y="3689213"/>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ardrop 117"/>
            <p:cNvSpPr/>
            <p:nvPr/>
          </p:nvSpPr>
          <p:spPr>
            <a:xfrm rot="18900000">
              <a:off x="8945246" y="305150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ardrop 118"/>
            <p:cNvSpPr/>
            <p:nvPr/>
          </p:nvSpPr>
          <p:spPr>
            <a:xfrm rot="18900000">
              <a:off x="5002769" y="215330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ardrop 119"/>
            <p:cNvSpPr/>
            <p:nvPr/>
          </p:nvSpPr>
          <p:spPr>
            <a:xfrm rot="18900000">
              <a:off x="4474137" y="3658760"/>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ardrop 120"/>
            <p:cNvSpPr/>
            <p:nvPr/>
          </p:nvSpPr>
          <p:spPr>
            <a:xfrm rot="18900000">
              <a:off x="3901419" y="286176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ardrop 121"/>
            <p:cNvSpPr/>
            <p:nvPr/>
          </p:nvSpPr>
          <p:spPr>
            <a:xfrm rot="18900000">
              <a:off x="4962354" y="2752086"/>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ardrop 122"/>
            <p:cNvSpPr/>
            <p:nvPr/>
          </p:nvSpPr>
          <p:spPr>
            <a:xfrm rot="18900000">
              <a:off x="6476738" y="3036397"/>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ardrop 123"/>
            <p:cNvSpPr/>
            <p:nvPr/>
          </p:nvSpPr>
          <p:spPr>
            <a:xfrm rot="18900000">
              <a:off x="3795926" y="2160240"/>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ardrop 124"/>
            <p:cNvSpPr/>
            <p:nvPr/>
          </p:nvSpPr>
          <p:spPr>
            <a:xfrm rot="18900000">
              <a:off x="3182357" y="3265903"/>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ardrop 125"/>
            <p:cNvSpPr/>
            <p:nvPr/>
          </p:nvSpPr>
          <p:spPr>
            <a:xfrm rot="18900000">
              <a:off x="5401561" y="1746849"/>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ardrop 126"/>
            <p:cNvSpPr/>
            <p:nvPr/>
          </p:nvSpPr>
          <p:spPr>
            <a:xfrm rot="18900000">
              <a:off x="7682652" y="1864904"/>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ardrop 127"/>
            <p:cNvSpPr/>
            <p:nvPr/>
          </p:nvSpPr>
          <p:spPr>
            <a:xfrm rot="18900000">
              <a:off x="6788272" y="141537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ardrop 128"/>
            <p:cNvSpPr/>
            <p:nvPr/>
          </p:nvSpPr>
          <p:spPr>
            <a:xfrm rot="18900000">
              <a:off x="5838296" y="216023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ardrop 129"/>
            <p:cNvSpPr/>
            <p:nvPr/>
          </p:nvSpPr>
          <p:spPr>
            <a:xfrm rot="18900000">
              <a:off x="7105895" y="2121785"/>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ardrop 130"/>
            <p:cNvSpPr/>
            <p:nvPr/>
          </p:nvSpPr>
          <p:spPr>
            <a:xfrm rot="18900000">
              <a:off x="8077364" y="305827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ardrop 131"/>
            <p:cNvSpPr/>
            <p:nvPr/>
          </p:nvSpPr>
          <p:spPr>
            <a:xfrm rot="18900000">
              <a:off x="4334144" y="1793645"/>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3" name="矩形 92">
            <a:extLst>
              <a:ext uri="{FF2B5EF4-FFF2-40B4-BE49-F238E27FC236}">
                <a16:creationId xmlns:a16="http://schemas.microsoft.com/office/drawing/2014/main" id="{F735A387-1A27-4E3E-9833-87FE2864AD40}"/>
              </a:ext>
            </a:extLst>
          </p:cNvPr>
          <p:cNvSpPr/>
          <p:nvPr/>
        </p:nvSpPr>
        <p:spPr>
          <a:xfrm>
            <a:off x="5423230" y="1005831"/>
            <a:ext cx="5807285" cy="325987"/>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知识表示、知识图谱构建和知识图谱应用</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94" name="矩形 93">
            <a:extLst>
              <a:ext uri="{FF2B5EF4-FFF2-40B4-BE49-F238E27FC236}">
                <a16:creationId xmlns:a16="http://schemas.microsoft.com/office/drawing/2014/main" id="{54F45BE3-5C41-461B-91FF-AA57899E9017}"/>
              </a:ext>
            </a:extLst>
          </p:cNvPr>
          <p:cNvSpPr/>
          <p:nvPr/>
        </p:nvSpPr>
        <p:spPr>
          <a:xfrm>
            <a:off x="5423230" y="462518"/>
            <a:ext cx="1762021" cy="396583"/>
          </a:xfrm>
          <a:prstGeom prst="rect">
            <a:avLst/>
          </a:prstGeom>
        </p:spPr>
        <p:txBody>
          <a:bodyPr wrap="none">
            <a:spAutoFit/>
          </a:bodyPr>
          <a:lstStyle/>
          <a:p>
            <a:pPr marR="190500">
              <a:lnSpc>
                <a:spcPct val="120000"/>
              </a:lnSpc>
            </a:pPr>
            <a:r>
              <a:rPr lang="zh-CN" altLang="en-US"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知识图谱技术</a:t>
            </a:r>
            <a:endParaRPr lang="zh-CN" altLang="zh-CN"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5" name="矩形 94">
            <a:extLst>
              <a:ext uri="{FF2B5EF4-FFF2-40B4-BE49-F238E27FC236}">
                <a16:creationId xmlns:a16="http://schemas.microsoft.com/office/drawing/2014/main" id="{8A54D90C-C5B1-4164-BD4A-D4E43FE085E3}"/>
              </a:ext>
            </a:extLst>
          </p:cNvPr>
          <p:cNvSpPr/>
          <p:nvPr/>
        </p:nvSpPr>
        <p:spPr>
          <a:xfrm>
            <a:off x="5423230" y="1579151"/>
            <a:ext cx="2223686"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现有知识图谱资源</a:t>
            </a:r>
          </a:p>
        </p:txBody>
      </p:sp>
      <p:sp>
        <p:nvSpPr>
          <p:cNvPr id="96" name="矩形 95">
            <a:extLst>
              <a:ext uri="{FF2B5EF4-FFF2-40B4-BE49-F238E27FC236}">
                <a16:creationId xmlns:a16="http://schemas.microsoft.com/office/drawing/2014/main" id="{69EC9172-E198-47E9-96C5-FBC3724A6DE5}"/>
              </a:ext>
            </a:extLst>
          </p:cNvPr>
          <p:cNvSpPr/>
          <p:nvPr/>
        </p:nvSpPr>
        <p:spPr>
          <a:xfrm>
            <a:off x="5423230" y="2106081"/>
            <a:ext cx="6096000" cy="1104533"/>
          </a:xfrm>
          <a:prstGeom prst="rect">
            <a:avLst/>
          </a:prstGeom>
        </p:spPr>
        <p:txBody>
          <a:bodyPr>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依靠人工构建的知识资源</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基于群体智能的知识图谱</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基于互联网链接数据构建的知识资源</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基于机器学习和信息抽取构建的知识图谱</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7" name="矩形 96">
            <a:extLst>
              <a:ext uri="{FF2B5EF4-FFF2-40B4-BE49-F238E27FC236}">
                <a16:creationId xmlns:a16="http://schemas.microsoft.com/office/drawing/2014/main" id="{5A6B5A24-B038-4FDD-A4B3-47614A76431B}"/>
              </a:ext>
            </a:extLst>
          </p:cNvPr>
          <p:cNvSpPr/>
          <p:nvPr/>
        </p:nvSpPr>
        <p:spPr>
          <a:xfrm>
            <a:off x="5423230" y="3850454"/>
            <a:ext cx="6001140" cy="1363065"/>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符号主义</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&amp;</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联结主义</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基于符号逻辑的知识表示：逻辑表示法、产生式表示法、框架表示等</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万维网内容的知识表示：</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XML</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RDF</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OWL</a:t>
            </a: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表示学习：通过机器学习或深度学习，将研究对象的语义信息表示为稠低维的实值向量（张量重构，势能函数）</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98" name="矩形 97">
            <a:extLst>
              <a:ext uri="{FF2B5EF4-FFF2-40B4-BE49-F238E27FC236}">
                <a16:creationId xmlns:a16="http://schemas.microsoft.com/office/drawing/2014/main" id="{7D19008F-C53B-4835-9AD1-1913CD57A96C}"/>
              </a:ext>
            </a:extLst>
          </p:cNvPr>
          <p:cNvSpPr/>
          <p:nvPr/>
        </p:nvSpPr>
        <p:spPr>
          <a:xfrm>
            <a:off x="5423230" y="3321064"/>
            <a:ext cx="1300356" cy="396583"/>
          </a:xfrm>
          <a:prstGeom prst="rect">
            <a:avLst/>
          </a:prstGeom>
        </p:spPr>
        <p:txBody>
          <a:bodyPr wrap="none">
            <a:spAutoFit/>
          </a:bodyPr>
          <a:lstStyle/>
          <a:p>
            <a:pPr marR="190500">
              <a:lnSpc>
                <a:spcPct val="120000"/>
              </a:lnSpc>
            </a:pPr>
            <a:r>
              <a:rPr lang="zh-CN" altLang="en-US"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知识表示</a:t>
            </a:r>
          </a:p>
        </p:txBody>
      </p:sp>
    </p:spTree>
    <p:extLst>
      <p:ext uri="{BB962C8B-B14F-4D97-AF65-F5344CB8AC3E}">
        <p14:creationId xmlns:p14="http://schemas.microsoft.com/office/powerpoint/2010/main" val="1944696503"/>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4"/>
                                        </p:tgtEl>
                                        <p:attrNameLst>
                                          <p:attrName>style.visibility</p:attrName>
                                        </p:attrNameLst>
                                      </p:cBhvr>
                                      <p:to>
                                        <p:strVal val="visible"/>
                                      </p:to>
                                    </p:set>
                                    <p:animEffect transition="in" filter="fade">
                                      <p:cBhvr>
                                        <p:cTn id="11" dur="500"/>
                                        <p:tgtEl>
                                          <p:spTgt spid="9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3"/>
                                        </p:tgtEl>
                                        <p:attrNameLst>
                                          <p:attrName>style.visibility</p:attrName>
                                        </p:attrNameLst>
                                      </p:cBhvr>
                                      <p:to>
                                        <p:strVal val="visible"/>
                                      </p:to>
                                    </p:set>
                                    <p:animEffect transition="in" filter="fade">
                                      <p:cBhvr>
                                        <p:cTn id="15" dur="500"/>
                                        <p:tgtEl>
                                          <p:spTgt spid="93"/>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5"/>
                                        </p:tgtEl>
                                        <p:attrNameLst>
                                          <p:attrName>style.visibility</p:attrName>
                                        </p:attrNameLst>
                                      </p:cBhvr>
                                      <p:to>
                                        <p:strVal val="visible"/>
                                      </p:to>
                                    </p:set>
                                    <p:animEffect transition="in" filter="fade">
                                      <p:cBhvr>
                                        <p:cTn id="19" dur="500"/>
                                        <p:tgtEl>
                                          <p:spTgt spid="9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96"/>
                                        </p:tgtEl>
                                        <p:attrNameLst>
                                          <p:attrName>style.visibility</p:attrName>
                                        </p:attrNameLst>
                                      </p:cBhvr>
                                      <p:to>
                                        <p:strVal val="visible"/>
                                      </p:to>
                                    </p:set>
                                    <p:animEffect transition="in" filter="fade">
                                      <p:cBhvr>
                                        <p:cTn id="23" dur="500"/>
                                        <p:tgtEl>
                                          <p:spTgt spid="9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98"/>
                                        </p:tgtEl>
                                        <p:attrNameLst>
                                          <p:attrName>style.visibility</p:attrName>
                                        </p:attrNameLst>
                                      </p:cBhvr>
                                      <p:to>
                                        <p:strVal val="visible"/>
                                      </p:to>
                                    </p:set>
                                    <p:animEffect transition="in" filter="fade">
                                      <p:cBhvr>
                                        <p:cTn id="27" dur="500"/>
                                        <p:tgtEl>
                                          <p:spTgt spid="98"/>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97"/>
                                        </p:tgtEl>
                                        <p:attrNameLst>
                                          <p:attrName>style.visibility</p:attrName>
                                        </p:attrNameLst>
                                      </p:cBhvr>
                                      <p:to>
                                        <p:strVal val="visible"/>
                                      </p:to>
                                    </p:set>
                                    <p:animEffect transition="in" filter="fade">
                                      <p:cBhvr>
                                        <p:cTn id="31"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94" grpId="0"/>
      <p:bldP spid="95" grpId="0"/>
      <p:bldP spid="96" grpId="0"/>
      <p:bldP spid="97" grpId="0"/>
      <p:bldP spid="9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766953" y="2596769"/>
            <a:ext cx="4164736" cy="3517479"/>
            <a:chOff x="3182357" y="1415371"/>
            <a:chExt cx="5888420" cy="4973279"/>
          </a:xfrm>
        </p:grpSpPr>
        <p:grpSp>
          <p:nvGrpSpPr>
            <p:cNvPr id="11" name="Group 4"/>
            <p:cNvGrpSpPr>
              <a:grpSpLocks noChangeAspect="1"/>
            </p:cNvGrpSpPr>
            <p:nvPr/>
          </p:nvGrpSpPr>
          <p:grpSpPr bwMode="auto">
            <a:xfrm>
              <a:off x="4562477" y="3304349"/>
              <a:ext cx="3067048" cy="3084301"/>
              <a:chOff x="2329" y="722"/>
              <a:chExt cx="3022" cy="3039"/>
            </a:xfrm>
          </p:grpSpPr>
          <p:sp>
            <p:nvSpPr>
              <p:cNvPr id="12" name="Freeform 5"/>
              <p:cNvSpPr/>
              <p:nvPr/>
            </p:nvSpPr>
            <p:spPr bwMode="auto">
              <a:xfrm>
                <a:off x="3462" y="722"/>
                <a:ext cx="389" cy="3039"/>
              </a:xfrm>
              <a:custGeom>
                <a:avLst/>
                <a:gdLst>
                  <a:gd name="T0" fmla="*/ 0 w 164"/>
                  <a:gd name="T1" fmla="*/ 1140 h 1222"/>
                  <a:gd name="T2" fmla="*/ 0 w 164"/>
                  <a:gd name="T3" fmla="*/ 1140 h 1222"/>
                  <a:gd name="T4" fmla="*/ 82 w 164"/>
                  <a:gd name="T5" fmla="*/ 1222 h 1222"/>
                  <a:gd name="T6" fmla="*/ 82 w 164"/>
                  <a:gd name="T7" fmla="*/ 1222 h 1222"/>
                  <a:gd name="T8" fmla="*/ 164 w 164"/>
                  <a:gd name="T9" fmla="*/ 1140 h 1222"/>
                  <a:gd name="T10" fmla="*/ 164 w 164"/>
                  <a:gd name="T11" fmla="*/ 1140 h 1222"/>
                  <a:gd name="T12" fmla="*/ 164 w 164"/>
                  <a:gd name="T13" fmla="*/ 0 h 1222"/>
                  <a:gd name="connsiteX0" fmla="*/ 0 w 10000"/>
                  <a:gd name="connsiteY0" fmla="*/ 9830 h 10501"/>
                  <a:gd name="connsiteX1" fmla="*/ 0 w 10000"/>
                  <a:gd name="connsiteY1" fmla="*/ 9830 h 10501"/>
                  <a:gd name="connsiteX2" fmla="*/ 5000 w 10000"/>
                  <a:gd name="connsiteY2" fmla="*/ 10501 h 10501"/>
                  <a:gd name="connsiteX3" fmla="*/ 5000 w 10000"/>
                  <a:gd name="connsiteY3" fmla="*/ 10501 h 10501"/>
                  <a:gd name="connsiteX4" fmla="*/ 10000 w 10000"/>
                  <a:gd name="connsiteY4" fmla="*/ 9830 h 10501"/>
                  <a:gd name="connsiteX5" fmla="*/ 10000 w 10000"/>
                  <a:gd name="connsiteY5" fmla="*/ 9830 h 10501"/>
                  <a:gd name="connsiteX6" fmla="*/ 10000 w 10000"/>
                  <a:gd name="connsiteY6" fmla="*/ 0 h 10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0" h="10501">
                    <a:moveTo>
                      <a:pt x="0" y="9830"/>
                    </a:moveTo>
                    <a:lnTo>
                      <a:pt x="0" y="9830"/>
                    </a:lnTo>
                    <a:cubicBezTo>
                      <a:pt x="0" y="10198"/>
                      <a:pt x="2256" y="10501"/>
                      <a:pt x="5000" y="10501"/>
                    </a:cubicBezTo>
                    <a:lnTo>
                      <a:pt x="5000" y="10501"/>
                    </a:lnTo>
                    <a:cubicBezTo>
                      <a:pt x="7805" y="10501"/>
                      <a:pt x="10000" y="10198"/>
                      <a:pt x="10000" y="9830"/>
                    </a:cubicBezTo>
                    <a:lnTo>
                      <a:pt x="10000" y="9830"/>
                    </a:lnTo>
                    <a:lnTo>
                      <a:pt x="10000" y="0"/>
                    </a:lnTo>
                  </a:path>
                </a:pathLst>
              </a:custGeom>
              <a:noFill/>
              <a:ln w="101600" cap="rnd">
                <a:solidFill>
                  <a:srgbClr val="4E5865"/>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sp>
            <p:nvSpPr>
              <p:cNvPr id="13" name="Freeform 6"/>
              <p:cNvSpPr/>
              <p:nvPr/>
            </p:nvSpPr>
            <p:spPr bwMode="auto">
              <a:xfrm>
                <a:off x="3841" y="786"/>
                <a:ext cx="1510" cy="1346"/>
              </a:xfrm>
              <a:custGeom>
                <a:avLst/>
                <a:gdLst>
                  <a:gd name="T0" fmla="*/ 0 w 638"/>
                  <a:gd name="T1" fmla="*/ 0 h 568"/>
                  <a:gd name="T2" fmla="*/ 0 w 638"/>
                  <a:gd name="T3" fmla="*/ 568 h 568"/>
                  <a:gd name="T4" fmla="*/ 159 w 638"/>
                  <a:gd name="T5" fmla="*/ 484 h 568"/>
                  <a:gd name="T6" fmla="*/ 319 w 638"/>
                  <a:gd name="T7" fmla="*/ 568 h 568"/>
                  <a:gd name="T8" fmla="*/ 479 w 638"/>
                  <a:gd name="T9" fmla="*/ 484 h 568"/>
                  <a:gd name="T10" fmla="*/ 638 w 638"/>
                  <a:gd name="T11" fmla="*/ 567 h 568"/>
                  <a:gd name="T12" fmla="*/ 0 w 638"/>
                  <a:gd name="T13" fmla="*/ 0 h 568"/>
                </a:gdLst>
                <a:ahLst/>
                <a:cxnLst>
                  <a:cxn ang="0">
                    <a:pos x="T0" y="T1"/>
                  </a:cxn>
                  <a:cxn ang="0">
                    <a:pos x="T2" y="T3"/>
                  </a:cxn>
                  <a:cxn ang="0">
                    <a:pos x="T4" y="T5"/>
                  </a:cxn>
                  <a:cxn ang="0">
                    <a:pos x="T6" y="T7"/>
                  </a:cxn>
                  <a:cxn ang="0">
                    <a:pos x="T8" y="T9"/>
                  </a:cxn>
                  <a:cxn ang="0">
                    <a:pos x="T10" y="T11"/>
                  </a:cxn>
                  <a:cxn ang="0">
                    <a:pos x="T12" y="T13"/>
                  </a:cxn>
                </a:cxnLst>
                <a:rect l="0" t="0" r="r" b="b"/>
                <a:pathLst>
                  <a:path w="638" h="568">
                    <a:moveTo>
                      <a:pt x="0" y="0"/>
                    </a:moveTo>
                    <a:cubicBezTo>
                      <a:pt x="0" y="568"/>
                      <a:pt x="0" y="568"/>
                      <a:pt x="0" y="568"/>
                    </a:cubicBezTo>
                    <a:cubicBezTo>
                      <a:pt x="35" y="517"/>
                      <a:pt x="93" y="484"/>
                      <a:pt x="159" y="484"/>
                    </a:cubicBezTo>
                    <a:cubicBezTo>
                      <a:pt x="226" y="484"/>
                      <a:pt x="284" y="517"/>
                      <a:pt x="319" y="568"/>
                    </a:cubicBezTo>
                    <a:cubicBezTo>
                      <a:pt x="354" y="517"/>
                      <a:pt x="412" y="484"/>
                      <a:pt x="479" y="484"/>
                    </a:cubicBezTo>
                    <a:cubicBezTo>
                      <a:pt x="545" y="484"/>
                      <a:pt x="603" y="517"/>
                      <a:pt x="638" y="567"/>
                    </a:cubicBezTo>
                    <a:cubicBezTo>
                      <a:pt x="601" y="248"/>
                      <a:pt x="329" y="0"/>
                      <a:pt x="0" y="0"/>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 name="Freeform 7"/>
              <p:cNvSpPr/>
              <p:nvPr/>
            </p:nvSpPr>
            <p:spPr bwMode="auto">
              <a:xfrm>
                <a:off x="2329" y="786"/>
                <a:ext cx="1512" cy="1346"/>
              </a:xfrm>
              <a:custGeom>
                <a:avLst/>
                <a:gdLst>
                  <a:gd name="T0" fmla="*/ 639 w 639"/>
                  <a:gd name="T1" fmla="*/ 0 h 568"/>
                  <a:gd name="T2" fmla="*/ 639 w 639"/>
                  <a:gd name="T3" fmla="*/ 0 h 568"/>
                  <a:gd name="T4" fmla="*/ 0 w 639"/>
                  <a:gd name="T5" fmla="*/ 568 h 568"/>
                  <a:gd name="T6" fmla="*/ 160 w 639"/>
                  <a:gd name="T7" fmla="*/ 484 h 568"/>
                  <a:gd name="T8" fmla="*/ 320 w 639"/>
                  <a:gd name="T9" fmla="*/ 568 h 568"/>
                  <a:gd name="T10" fmla="*/ 479 w 639"/>
                  <a:gd name="T11" fmla="*/ 484 h 568"/>
                  <a:gd name="T12" fmla="*/ 639 w 639"/>
                  <a:gd name="T13" fmla="*/ 568 h 568"/>
                  <a:gd name="T14" fmla="*/ 639 w 639"/>
                  <a:gd name="T15" fmla="*/ 0 h 5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9" h="568">
                    <a:moveTo>
                      <a:pt x="639" y="0"/>
                    </a:moveTo>
                    <a:cubicBezTo>
                      <a:pt x="639" y="0"/>
                      <a:pt x="639" y="0"/>
                      <a:pt x="639" y="0"/>
                    </a:cubicBezTo>
                    <a:cubicBezTo>
                      <a:pt x="309" y="0"/>
                      <a:pt x="37" y="248"/>
                      <a:pt x="0" y="568"/>
                    </a:cubicBezTo>
                    <a:cubicBezTo>
                      <a:pt x="35" y="517"/>
                      <a:pt x="94" y="484"/>
                      <a:pt x="160" y="484"/>
                    </a:cubicBezTo>
                    <a:cubicBezTo>
                      <a:pt x="226" y="484"/>
                      <a:pt x="285" y="517"/>
                      <a:pt x="320" y="568"/>
                    </a:cubicBezTo>
                    <a:cubicBezTo>
                      <a:pt x="355" y="517"/>
                      <a:pt x="413" y="484"/>
                      <a:pt x="479" y="484"/>
                    </a:cubicBezTo>
                    <a:cubicBezTo>
                      <a:pt x="545" y="484"/>
                      <a:pt x="604" y="517"/>
                      <a:pt x="639" y="568"/>
                    </a:cubicBezTo>
                    <a:lnTo>
                      <a:pt x="639" y="0"/>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 name="Freeform 8"/>
              <p:cNvSpPr/>
              <p:nvPr/>
            </p:nvSpPr>
            <p:spPr bwMode="auto">
              <a:xfrm>
                <a:off x="3083" y="786"/>
                <a:ext cx="755" cy="1341"/>
              </a:xfrm>
              <a:custGeom>
                <a:avLst/>
                <a:gdLst>
                  <a:gd name="T0" fmla="*/ 161 w 319"/>
                  <a:gd name="T1" fmla="*/ 484 h 566"/>
                  <a:gd name="T2" fmla="*/ 319 w 319"/>
                  <a:gd name="T3" fmla="*/ 565 h 566"/>
                  <a:gd name="T4" fmla="*/ 319 w 319"/>
                  <a:gd name="T5" fmla="*/ 0 h 566"/>
                  <a:gd name="T6" fmla="*/ 317 w 319"/>
                  <a:gd name="T7" fmla="*/ 0 h 566"/>
                  <a:gd name="T8" fmla="*/ 0 w 319"/>
                  <a:gd name="T9" fmla="*/ 565 h 566"/>
                  <a:gd name="T10" fmla="*/ 0 w 319"/>
                  <a:gd name="T11" fmla="*/ 566 h 566"/>
                  <a:gd name="T12" fmla="*/ 5 w 319"/>
                  <a:gd name="T13" fmla="*/ 564 h 566"/>
                  <a:gd name="T14" fmla="*/ 161 w 319"/>
                  <a:gd name="T15" fmla="*/ 484 h 5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9" h="566">
                    <a:moveTo>
                      <a:pt x="161" y="484"/>
                    </a:moveTo>
                    <a:cubicBezTo>
                      <a:pt x="226" y="484"/>
                      <a:pt x="284" y="516"/>
                      <a:pt x="319" y="565"/>
                    </a:cubicBezTo>
                    <a:cubicBezTo>
                      <a:pt x="319" y="0"/>
                      <a:pt x="319" y="0"/>
                      <a:pt x="319" y="0"/>
                    </a:cubicBezTo>
                    <a:cubicBezTo>
                      <a:pt x="318" y="0"/>
                      <a:pt x="318" y="0"/>
                      <a:pt x="317" y="0"/>
                    </a:cubicBezTo>
                    <a:cubicBezTo>
                      <a:pt x="153" y="2"/>
                      <a:pt x="19" y="248"/>
                      <a:pt x="0" y="565"/>
                    </a:cubicBezTo>
                    <a:cubicBezTo>
                      <a:pt x="0" y="566"/>
                      <a:pt x="0" y="566"/>
                      <a:pt x="0" y="566"/>
                    </a:cubicBezTo>
                    <a:cubicBezTo>
                      <a:pt x="2" y="563"/>
                      <a:pt x="3" y="563"/>
                      <a:pt x="5" y="564"/>
                    </a:cubicBezTo>
                    <a:cubicBezTo>
                      <a:pt x="40" y="515"/>
                      <a:pt x="97" y="484"/>
                      <a:pt x="161" y="484"/>
                    </a:cubicBez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 name="Freeform 9"/>
              <p:cNvSpPr/>
              <p:nvPr/>
            </p:nvSpPr>
            <p:spPr bwMode="auto">
              <a:xfrm>
                <a:off x="3838" y="786"/>
                <a:ext cx="755" cy="1346"/>
              </a:xfrm>
              <a:custGeom>
                <a:avLst/>
                <a:gdLst>
                  <a:gd name="T0" fmla="*/ 0 w 319"/>
                  <a:gd name="T1" fmla="*/ 568 h 568"/>
                  <a:gd name="T2" fmla="*/ 5 w 319"/>
                  <a:gd name="T3" fmla="*/ 561 h 568"/>
                  <a:gd name="T4" fmla="*/ 159 w 319"/>
                  <a:gd name="T5" fmla="*/ 484 h 568"/>
                  <a:gd name="T6" fmla="*/ 316 w 319"/>
                  <a:gd name="T7" fmla="*/ 563 h 568"/>
                  <a:gd name="T8" fmla="*/ 319 w 319"/>
                  <a:gd name="T9" fmla="*/ 568 h 568"/>
                  <a:gd name="T10" fmla="*/ 319 w 319"/>
                  <a:gd name="T11" fmla="*/ 568 h 568"/>
                  <a:gd name="T12" fmla="*/ 0 w 319"/>
                  <a:gd name="T13" fmla="*/ 0 h 568"/>
                  <a:gd name="T14" fmla="*/ 0 w 319"/>
                  <a:gd name="T15" fmla="*/ 0 h 568"/>
                  <a:gd name="T16" fmla="*/ 0 w 319"/>
                  <a:gd name="T17" fmla="*/ 568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9" h="568">
                    <a:moveTo>
                      <a:pt x="0" y="568"/>
                    </a:moveTo>
                    <a:cubicBezTo>
                      <a:pt x="1" y="563"/>
                      <a:pt x="3" y="561"/>
                      <a:pt x="5" y="561"/>
                    </a:cubicBezTo>
                    <a:cubicBezTo>
                      <a:pt x="40" y="514"/>
                      <a:pt x="96" y="484"/>
                      <a:pt x="159" y="484"/>
                    </a:cubicBezTo>
                    <a:cubicBezTo>
                      <a:pt x="224" y="484"/>
                      <a:pt x="280" y="515"/>
                      <a:pt x="316" y="563"/>
                    </a:cubicBezTo>
                    <a:cubicBezTo>
                      <a:pt x="317" y="564"/>
                      <a:pt x="318" y="565"/>
                      <a:pt x="319" y="568"/>
                    </a:cubicBezTo>
                    <a:cubicBezTo>
                      <a:pt x="319" y="568"/>
                      <a:pt x="319" y="568"/>
                      <a:pt x="319" y="568"/>
                    </a:cubicBezTo>
                    <a:cubicBezTo>
                      <a:pt x="300" y="248"/>
                      <a:pt x="165" y="0"/>
                      <a:pt x="0" y="0"/>
                    </a:cubicBezTo>
                    <a:cubicBezTo>
                      <a:pt x="0" y="0"/>
                      <a:pt x="0" y="0"/>
                      <a:pt x="0" y="0"/>
                    </a:cubicBezTo>
                    <a:lnTo>
                      <a:pt x="0" y="568"/>
                    </a:ln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7" name="Group 4"/>
            <p:cNvGrpSpPr>
              <a:grpSpLocks noChangeAspect="1"/>
            </p:cNvGrpSpPr>
            <p:nvPr/>
          </p:nvGrpSpPr>
          <p:grpSpPr bwMode="auto">
            <a:xfrm>
              <a:off x="3336421" y="3290134"/>
              <a:ext cx="611424" cy="737674"/>
              <a:chOff x="347" y="3344"/>
              <a:chExt cx="586" cy="707"/>
            </a:xfrm>
            <a:solidFill>
              <a:srgbClr val="5DB510"/>
            </a:solidFill>
          </p:grpSpPr>
          <p:sp>
            <p:nvSpPr>
              <p:cNvPr id="18"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19"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0" name="Group 4"/>
            <p:cNvGrpSpPr>
              <a:grpSpLocks noChangeAspect="1"/>
            </p:cNvGrpSpPr>
            <p:nvPr/>
          </p:nvGrpSpPr>
          <p:grpSpPr bwMode="auto">
            <a:xfrm>
              <a:off x="8139163" y="3417432"/>
              <a:ext cx="611425" cy="737675"/>
              <a:chOff x="347" y="3344"/>
              <a:chExt cx="586" cy="707"/>
            </a:xfrm>
            <a:solidFill>
              <a:srgbClr val="5DB510"/>
            </a:solidFill>
          </p:grpSpPr>
          <p:sp>
            <p:nvSpPr>
              <p:cNvPr id="21"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2"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3" name="Group 4"/>
            <p:cNvGrpSpPr>
              <a:grpSpLocks noChangeAspect="1"/>
            </p:cNvGrpSpPr>
            <p:nvPr/>
          </p:nvGrpSpPr>
          <p:grpSpPr bwMode="auto">
            <a:xfrm>
              <a:off x="7312488" y="2382222"/>
              <a:ext cx="611425" cy="737675"/>
              <a:chOff x="347" y="3344"/>
              <a:chExt cx="586" cy="707"/>
            </a:xfrm>
            <a:solidFill>
              <a:srgbClr val="5DB510"/>
            </a:solidFill>
          </p:grpSpPr>
          <p:sp>
            <p:nvSpPr>
              <p:cNvPr id="24" name="Oval 5"/>
              <p:cNvSpPr>
                <a:spLocks noChangeArrowheads="1"/>
              </p:cNvSpPr>
              <p:nvPr/>
            </p:nvSpPr>
            <p:spPr bwMode="auto">
              <a:xfrm>
                <a:off x="347" y="3466"/>
                <a:ext cx="586" cy="585"/>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5"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6" name="Group 4"/>
            <p:cNvGrpSpPr>
              <a:grpSpLocks noChangeAspect="1"/>
            </p:cNvGrpSpPr>
            <p:nvPr/>
          </p:nvGrpSpPr>
          <p:grpSpPr bwMode="auto">
            <a:xfrm>
              <a:off x="5332624" y="2411506"/>
              <a:ext cx="611425" cy="737675"/>
              <a:chOff x="347" y="3344"/>
              <a:chExt cx="586" cy="707"/>
            </a:xfrm>
            <a:solidFill>
              <a:srgbClr val="5DB510"/>
            </a:solidFill>
          </p:grpSpPr>
          <p:sp>
            <p:nvSpPr>
              <p:cNvPr id="27" name="Oval 5"/>
              <p:cNvSpPr>
                <a:spLocks noChangeArrowheads="1"/>
              </p:cNvSpPr>
              <p:nvPr/>
            </p:nvSpPr>
            <p:spPr bwMode="auto">
              <a:xfrm>
                <a:off x="347" y="3466"/>
                <a:ext cx="586" cy="585"/>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8"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9" name="Group 4"/>
            <p:cNvGrpSpPr>
              <a:grpSpLocks noChangeAspect="1"/>
            </p:cNvGrpSpPr>
            <p:nvPr/>
          </p:nvGrpSpPr>
          <p:grpSpPr bwMode="auto">
            <a:xfrm>
              <a:off x="4145928" y="2070597"/>
              <a:ext cx="611425" cy="737675"/>
              <a:chOff x="347" y="3344"/>
              <a:chExt cx="586" cy="707"/>
            </a:xfrm>
            <a:solidFill>
              <a:srgbClr val="5DB510"/>
            </a:solidFill>
          </p:grpSpPr>
          <p:sp>
            <p:nvSpPr>
              <p:cNvPr id="30"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31"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32" name="Group 4"/>
            <p:cNvGrpSpPr>
              <a:grpSpLocks noChangeAspect="1"/>
            </p:cNvGrpSpPr>
            <p:nvPr/>
          </p:nvGrpSpPr>
          <p:grpSpPr bwMode="auto">
            <a:xfrm>
              <a:off x="6174430" y="1701759"/>
              <a:ext cx="611425" cy="737675"/>
              <a:chOff x="347" y="3344"/>
              <a:chExt cx="586" cy="707"/>
            </a:xfrm>
            <a:solidFill>
              <a:srgbClr val="5DB510"/>
            </a:solidFill>
          </p:grpSpPr>
          <p:sp>
            <p:nvSpPr>
              <p:cNvPr id="33"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34"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sp>
          <p:nvSpPr>
            <p:cNvPr id="35" name="Teardrop 24"/>
            <p:cNvSpPr/>
            <p:nvPr/>
          </p:nvSpPr>
          <p:spPr>
            <a:xfrm rot="18900000">
              <a:off x="6830945" y="2771178"/>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ardrop 108"/>
            <p:cNvSpPr/>
            <p:nvPr/>
          </p:nvSpPr>
          <p:spPr>
            <a:xfrm rot="18900000">
              <a:off x="4771267" y="3335229"/>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ardrop 110"/>
            <p:cNvSpPr/>
            <p:nvPr/>
          </p:nvSpPr>
          <p:spPr>
            <a:xfrm rot="18900000">
              <a:off x="8070954" y="2142018"/>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ardrop 116"/>
            <p:cNvSpPr/>
            <p:nvPr/>
          </p:nvSpPr>
          <p:spPr>
            <a:xfrm rot="18900000">
              <a:off x="7591308" y="3689213"/>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ardrop 117"/>
            <p:cNvSpPr/>
            <p:nvPr/>
          </p:nvSpPr>
          <p:spPr>
            <a:xfrm rot="18900000">
              <a:off x="8945246" y="305150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ardrop 118"/>
            <p:cNvSpPr/>
            <p:nvPr/>
          </p:nvSpPr>
          <p:spPr>
            <a:xfrm rot="18900000">
              <a:off x="5002769" y="215330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ardrop 119"/>
            <p:cNvSpPr/>
            <p:nvPr/>
          </p:nvSpPr>
          <p:spPr>
            <a:xfrm rot="18900000">
              <a:off x="4474137" y="3658760"/>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ardrop 120"/>
            <p:cNvSpPr/>
            <p:nvPr/>
          </p:nvSpPr>
          <p:spPr>
            <a:xfrm rot="18900000">
              <a:off x="3901419" y="286176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ardrop 121"/>
            <p:cNvSpPr/>
            <p:nvPr/>
          </p:nvSpPr>
          <p:spPr>
            <a:xfrm rot="18900000">
              <a:off x="4962354" y="2752086"/>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ardrop 122"/>
            <p:cNvSpPr/>
            <p:nvPr/>
          </p:nvSpPr>
          <p:spPr>
            <a:xfrm rot="18900000">
              <a:off x="6476738" y="3036397"/>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ardrop 123"/>
            <p:cNvSpPr/>
            <p:nvPr/>
          </p:nvSpPr>
          <p:spPr>
            <a:xfrm rot="18900000">
              <a:off x="3795926" y="2160240"/>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ardrop 124"/>
            <p:cNvSpPr/>
            <p:nvPr/>
          </p:nvSpPr>
          <p:spPr>
            <a:xfrm rot="18900000">
              <a:off x="3182357" y="3265903"/>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ardrop 125"/>
            <p:cNvSpPr/>
            <p:nvPr/>
          </p:nvSpPr>
          <p:spPr>
            <a:xfrm rot="18900000">
              <a:off x="5401561" y="1746849"/>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ardrop 126"/>
            <p:cNvSpPr/>
            <p:nvPr/>
          </p:nvSpPr>
          <p:spPr>
            <a:xfrm rot="18900000">
              <a:off x="7682652" y="1864904"/>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ardrop 127"/>
            <p:cNvSpPr/>
            <p:nvPr/>
          </p:nvSpPr>
          <p:spPr>
            <a:xfrm rot="18900000">
              <a:off x="6788272" y="141537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ardrop 128"/>
            <p:cNvSpPr/>
            <p:nvPr/>
          </p:nvSpPr>
          <p:spPr>
            <a:xfrm rot="18900000">
              <a:off x="5838296" y="216023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ardrop 129"/>
            <p:cNvSpPr/>
            <p:nvPr/>
          </p:nvSpPr>
          <p:spPr>
            <a:xfrm rot="18900000">
              <a:off x="7105895" y="2121785"/>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ardrop 130"/>
            <p:cNvSpPr/>
            <p:nvPr/>
          </p:nvSpPr>
          <p:spPr>
            <a:xfrm rot="18900000">
              <a:off x="8077364" y="305827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ardrop 131"/>
            <p:cNvSpPr/>
            <p:nvPr/>
          </p:nvSpPr>
          <p:spPr>
            <a:xfrm rot="18900000">
              <a:off x="4334144" y="1793645"/>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3" name="矩形 92">
            <a:extLst>
              <a:ext uri="{FF2B5EF4-FFF2-40B4-BE49-F238E27FC236}">
                <a16:creationId xmlns:a16="http://schemas.microsoft.com/office/drawing/2014/main" id="{F735A387-1A27-4E3E-9833-87FE2864AD40}"/>
              </a:ext>
            </a:extLst>
          </p:cNvPr>
          <p:cNvSpPr/>
          <p:nvPr/>
        </p:nvSpPr>
        <p:spPr>
          <a:xfrm>
            <a:off x="5423230" y="1005831"/>
            <a:ext cx="5807285" cy="1360116"/>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概念层次学习：确定所抽取知识中概念的上下位关系（基于启发式规则的方法、基于统计的概念层次学习方法）</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事实学习：有监督、半监督和无监督的知识图谱构建方法</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语义集成：在异构知识库之间，发现实体间的等价关系，从而实现知识共享（本体映射）</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94" name="矩形 93">
            <a:extLst>
              <a:ext uri="{FF2B5EF4-FFF2-40B4-BE49-F238E27FC236}">
                <a16:creationId xmlns:a16="http://schemas.microsoft.com/office/drawing/2014/main" id="{54F45BE3-5C41-461B-91FF-AA57899E9017}"/>
              </a:ext>
            </a:extLst>
          </p:cNvPr>
          <p:cNvSpPr/>
          <p:nvPr/>
        </p:nvSpPr>
        <p:spPr>
          <a:xfrm>
            <a:off x="5423230" y="476441"/>
            <a:ext cx="2223686" cy="396583"/>
          </a:xfrm>
          <a:prstGeom prst="rect">
            <a:avLst/>
          </a:prstGeom>
        </p:spPr>
        <p:txBody>
          <a:bodyPr wrap="none">
            <a:spAutoFit/>
          </a:bodyPr>
          <a:lstStyle/>
          <a:p>
            <a:pPr marR="190500">
              <a:lnSpc>
                <a:spcPct val="120000"/>
              </a:lnSpc>
            </a:pPr>
            <a:r>
              <a:rPr lang="zh-CN" altLang="en-US"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知识图谱构建技术</a:t>
            </a:r>
            <a:endParaRPr lang="zh-CN" altLang="zh-CN"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5" name="矩形 94">
            <a:extLst>
              <a:ext uri="{FF2B5EF4-FFF2-40B4-BE49-F238E27FC236}">
                <a16:creationId xmlns:a16="http://schemas.microsoft.com/office/drawing/2014/main" id="{8A54D90C-C5B1-4164-BD4A-D4E43FE085E3}"/>
              </a:ext>
            </a:extLst>
          </p:cNvPr>
          <p:cNvSpPr/>
          <p:nvPr/>
        </p:nvSpPr>
        <p:spPr>
          <a:xfrm>
            <a:off x="5423230" y="2740727"/>
            <a:ext cx="1762021"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知识图谱应用</a:t>
            </a:r>
          </a:p>
        </p:txBody>
      </p:sp>
      <p:sp>
        <p:nvSpPr>
          <p:cNvPr id="96" name="矩形 95">
            <a:extLst>
              <a:ext uri="{FF2B5EF4-FFF2-40B4-BE49-F238E27FC236}">
                <a16:creationId xmlns:a16="http://schemas.microsoft.com/office/drawing/2014/main" id="{69EC9172-E198-47E9-96C5-FBC3724A6DE5}"/>
              </a:ext>
            </a:extLst>
          </p:cNvPr>
          <p:cNvSpPr/>
          <p:nvPr/>
        </p:nvSpPr>
        <p:spPr>
          <a:xfrm>
            <a:off x="5416936" y="3246089"/>
            <a:ext cx="6096000" cy="846001"/>
          </a:xfrm>
          <a:prstGeom prst="rect">
            <a:avLst/>
          </a:prstGeom>
        </p:spPr>
        <p:txBody>
          <a:bodyPr>
            <a:spAutoFit/>
          </a:bodyPr>
          <a:lstStyle/>
          <a:p>
            <a:pPr>
              <a:lnSpc>
                <a:spcPct val="120000"/>
              </a:lnSpc>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语义搜索</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20000"/>
              </a:lnSpc>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知识问答</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20000"/>
              </a:lnSpc>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基于知识的大数据分析与决策</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5" name="矩形 54">
            <a:extLst>
              <a:ext uri="{FF2B5EF4-FFF2-40B4-BE49-F238E27FC236}">
                <a16:creationId xmlns:a16="http://schemas.microsoft.com/office/drawing/2014/main" id="{B27F902D-9A86-4914-B87F-0271B597A41D}"/>
              </a:ext>
            </a:extLst>
          </p:cNvPr>
          <p:cNvSpPr/>
          <p:nvPr/>
        </p:nvSpPr>
        <p:spPr>
          <a:xfrm>
            <a:off x="5416936" y="4483808"/>
            <a:ext cx="2454518" cy="396583"/>
          </a:xfrm>
          <a:prstGeom prst="rect">
            <a:avLst/>
          </a:prstGeom>
        </p:spPr>
        <p:txBody>
          <a:bodyPr wrap="none">
            <a:spAutoFit/>
          </a:bodyPr>
          <a:lstStyle/>
          <a:p>
            <a:pPr marR="190500">
              <a:lnSpc>
                <a:spcPct val="120000"/>
              </a:lnSpc>
            </a:pPr>
            <a:r>
              <a:rPr lang="zh-CN" altLang="en-US"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知识图谱应对的挑战</a:t>
            </a:r>
            <a:endParaRPr lang="zh-CN" altLang="zh-CN"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6" name="矩形 55">
            <a:extLst>
              <a:ext uri="{FF2B5EF4-FFF2-40B4-BE49-F238E27FC236}">
                <a16:creationId xmlns:a16="http://schemas.microsoft.com/office/drawing/2014/main" id="{E5CA858E-C9D0-49AB-810F-BD709AACA988}"/>
              </a:ext>
            </a:extLst>
          </p:cNvPr>
          <p:cNvSpPr/>
          <p:nvPr/>
        </p:nvSpPr>
        <p:spPr>
          <a:xfrm>
            <a:off x="5416936" y="5154663"/>
            <a:ext cx="6096000" cy="1363065"/>
          </a:xfrm>
          <a:prstGeom prst="rect">
            <a:avLst/>
          </a:prstGeom>
        </p:spPr>
        <p:txBody>
          <a:bodyPr>
            <a:spAutoFit/>
          </a:bodyPr>
          <a:lstStyle/>
          <a:p>
            <a:pPr>
              <a:lnSpc>
                <a:spcPct val="120000"/>
              </a:lnSpc>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研究知识表示和获取的新理论和方法，使知识既具有显式的语义定义，又便于大数据下的知识计算</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20000"/>
              </a:lnSpc>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随着信息技术从信息服务向知识服务的转变，研究建立知识图谱构建的平台，以服务不同的行业和应用</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20000"/>
              </a:lnSpc>
            </a:pP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如何进一步推进知识驱动的智能信息处理应用</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679112199"/>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4"/>
                                        </p:tgtEl>
                                        <p:attrNameLst>
                                          <p:attrName>style.visibility</p:attrName>
                                        </p:attrNameLst>
                                      </p:cBhvr>
                                      <p:to>
                                        <p:strVal val="visible"/>
                                      </p:to>
                                    </p:set>
                                    <p:animEffect transition="in" filter="fade">
                                      <p:cBhvr>
                                        <p:cTn id="11" dur="500"/>
                                        <p:tgtEl>
                                          <p:spTgt spid="9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3"/>
                                        </p:tgtEl>
                                        <p:attrNameLst>
                                          <p:attrName>style.visibility</p:attrName>
                                        </p:attrNameLst>
                                      </p:cBhvr>
                                      <p:to>
                                        <p:strVal val="visible"/>
                                      </p:to>
                                    </p:set>
                                    <p:animEffect transition="in" filter="fade">
                                      <p:cBhvr>
                                        <p:cTn id="15" dur="500"/>
                                        <p:tgtEl>
                                          <p:spTgt spid="93"/>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5"/>
                                        </p:tgtEl>
                                        <p:attrNameLst>
                                          <p:attrName>style.visibility</p:attrName>
                                        </p:attrNameLst>
                                      </p:cBhvr>
                                      <p:to>
                                        <p:strVal val="visible"/>
                                      </p:to>
                                    </p:set>
                                    <p:animEffect transition="in" filter="fade">
                                      <p:cBhvr>
                                        <p:cTn id="19" dur="500"/>
                                        <p:tgtEl>
                                          <p:spTgt spid="9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96"/>
                                        </p:tgtEl>
                                        <p:attrNameLst>
                                          <p:attrName>style.visibility</p:attrName>
                                        </p:attrNameLst>
                                      </p:cBhvr>
                                      <p:to>
                                        <p:strVal val="visible"/>
                                      </p:to>
                                    </p:set>
                                    <p:animEffect transition="in" filter="fade">
                                      <p:cBhvr>
                                        <p:cTn id="23" dur="500"/>
                                        <p:tgtEl>
                                          <p:spTgt spid="9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500"/>
                                        <p:tgtEl>
                                          <p:spTgt spid="55"/>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94" grpId="0"/>
      <p:bldP spid="95" grpId="0"/>
      <p:bldP spid="96" grpId="0"/>
      <p:bldP spid="55" grpId="0"/>
      <p:bldP spid="5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DA6E9DF4-CE34-4DBB-B38E-B6005C550F9F}"/>
              </a:ext>
            </a:extLst>
          </p:cNvPr>
          <p:cNvSpPr/>
          <p:nvPr/>
        </p:nvSpPr>
        <p:spPr>
          <a:xfrm>
            <a:off x="165904" y="2997842"/>
            <a:ext cx="11860192" cy="36925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E68A26DB-4588-4027-88FF-91C1B51FE04A}"/>
              </a:ext>
            </a:extLst>
          </p:cNvPr>
          <p:cNvPicPr>
            <a:picLocks noChangeAspect="1"/>
          </p:cNvPicPr>
          <p:nvPr/>
        </p:nvPicPr>
        <p:blipFill rotWithShape="1">
          <a:blip r:embed="rId2">
            <a:extLst>
              <a:ext uri="{28A0092B-C50C-407E-A947-70E740481C1C}">
                <a14:useLocalDpi xmlns:a14="http://schemas.microsoft.com/office/drawing/2010/main" val="0"/>
              </a:ext>
            </a:extLst>
          </a:blip>
          <a:srcRect t="26498"/>
          <a:stretch/>
        </p:blipFill>
        <p:spPr>
          <a:xfrm>
            <a:off x="3406815" y="167594"/>
            <a:ext cx="5378370" cy="3953216"/>
          </a:xfrm>
          <a:prstGeom prst="rect">
            <a:avLst/>
          </a:prstGeom>
        </p:spPr>
      </p:pic>
      <p:sp>
        <p:nvSpPr>
          <p:cNvPr id="9" name="矩形 8">
            <a:extLst>
              <a:ext uri="{FF2B5EF4-FFF2-40B4-BE49-F238E27FC236}">
                <a16:creationId xmlns:a16="http://schemas.microsoft.com/office/drawing/2014/main" id="{FFE84F4C-4639-4E9F-9BE3-A38678AD965A}"/>
              </a:ext>
            </a:extLst>
          </p:cNvPr>
          <p:cNvSpPr/>
          <p:nvPr/>
        </p:nvSpPr>
        <p:spPr>
          <a:xfrm>
            <a:off x="2182609" y="4547884"/>
            <a:ext cx="5140980" cy="492443"/>
          </a:xfrm>
          <a:prstGeom prst="rect">
            <a:avLst/>
          </a:prstGeom>
        </p:spPr>
        <p:txBody>
          <a:bodyPr wrap="square" lIns="0" tIns="0" rIns="0" bIns="0">
            <a:spAutoFit/>
          </a:bodyPr>
          <a:lstStyle/>
          <a:p>
            <a:r>
              <a:rPr lang="zh-CN" altLang="en-US" sz="3200" b="1" spc="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知识图谱的发展与构建</a:t>
            </a:r>
          </a:p>
        </p:txBody>
      </p:sp>
      <p:sp>
        <p:nvSpPr>
          <p:cNvPr id="11" name="椭圆 10">
            <a:extLst>
              <a:ext uri="{FF2B5EF4-FFF2-40B4-BE49-F238E27FC236}">
                <a16:creationId xmlns:a16="http://schemas.microsoft.com/office/drawing/2014/main" id="{6DF71EA9-F778-4504-B9BE-D953E204A50A}"/>
              </a:ext>
            </a:extLst>
          </p:cNvPr>
          <p:cNvSpPr/>
          <p:nvPr/>
        </p:nvSpPr>
        <p:spPr>
          <a:xfrm>
            <a:off x="9222351" y="3966963"/>
            <a:ext cx="827146" cy="82714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153" b="1" dirty="0">
                <a:solidFill>
                  <a:schemeClr val="bg1"/>
                </a:solidFill>
                <a:latin typeface="Impact" panose="020B0806030902050204" pitchFamily="34" charset="0"/>
              </a:rPr>
              <a:t>2</a:t>
            </a:r>
            <a:endParaRPr lang="zh-CN" altLang="en-US" sz="3153" b="1" dirty="0">
              <a:solidFill>
                <a:schemeClr val="bg1"/>
              </a:solidFill>
              <a:latin typeface="Impact" panose="020B0806030902050204" pitchFamily="34" charset="0"/>
            </a:endParaRPr>
          </a:p>
        </p:txBody>
      </p:sp>
    </p:spTree>
    <p:extLst>
      <p:ext uri="{BB962C8B-B14F-4D97-AF65-F5344CB8AC3E}">
        <p14:creationId xmlns:p14="http://schemas.microsoft.com/office/powerpoint/2010/main" val="4185217575"/>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8"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1000" fill="hold"/>
                                        <p:tgtEl>
                                          <p:spTgt spid="9"/>
                                        </p:tgtEl>
                                        <p:attrNameLst>
                                          <p:attrName>ppt_x</p:attrName>
                                        </p:attrNameLst>
                                      </p:cBhvr>
                                      <p:tavLst>
                                        <p:tav tm="0">
                                          <p:val>
                                            <p:strVal val="0-#ppt_w/2"/>
                                          </p:val>
                                        </p:tav>
                                        <p:tav tm="100000">
                                          <p:val>
                                            <p:strVal val="#ppt_x"/>
                                          </p:val>
                                        </p:tav>
                                      </p:tavLst>
                                    </p:anim>
                                    <p:anim calcmode="lin" valueType="num">
                                      <p:cBhvr additive="base">
                                        <p:cTn id="15"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任意多边形 8"/>
          <p:cNvSpPr/>
          <p:nvPr/>
        </p:nvSpPr>
        <p:spPr>
          <a:xfrm>
            <a:off x="0" y="3352667"/>
            <a:ext cx="12192000" cy="552716"/>
          </a:xfrm>
          <a:custGeom>
            <a:avLst/>
            <a:gdLst>
              <a:gd name="connsiteX0" fmla="*/ 0 w 11106150"/>
              <a:gd name="connsiteY0" fmla="*/ 228733 h 552716"/>
              <a:gd name="connsiteX1" fmla="*/ 1028700 w 11106150"/>
              <a:gd name="connsiteY1" fmla="*/ 19183 h 552716"/>
              <a:gd name="connsiteX2" fmla="*/ 2324100 w 11106150"/>
              <a:gd name="connsiteY2" fmla="*/ 476383 h 552716"/>
              <a:gd name="connsiteX3" fmla="*/ 3771900 w 11106150"/>
              <a:gd name="connsiteY3" fmla="*/ 19183 h 552716"/>
              <a:gd name="connsiteX4" fmla="*/ 5162550 w 11106150"/>
              <a:gd name="connsiteY4" fmla="*/ 552583 h 552716"/>
              <a:gd name="connsiteX5" fmla="*/ 6305550 w 11106150"/>
              <a:gd name="connsiteY5" fmla="*/ 57283 h 552716"/>
              <a:gd name="connsiteX6" fmla="*/ 7753350 w 11106150"/>
              <a:gd name="connsiteY6" fmla="*/ 552583 h 552716"/>
              <a:gd name="connsiteX7" fmla="*/ 8877300 w 11106150"/>
              <a:gd name="connsiteY7" fmla="*/ 133 h 552716"/>
              <a:gd name="connsiteX8" fmla="*/ 10077450 w 11106150"/>
              <a:gd name="connsiteY8" fmla="*/ 495433 h 552716"/>
              <a:gd name="connsiteX9" fmla="*/ 11106150 w 11106150"/>
              <a:gd name="connsiteY9" fmla="*/ 19183 h 552716"/>
              <a:gd name="connsiteX0" fmla="*/ 0 w 10077450"/>
              <a:gd name="connsiteY0" fmla="*/ 228733 h 552716"/>
              <a:gd name="connsiteX1" fmla="*/ 1028700 w 10077450"/>
              <a:gd name="connsiteY1" fmla="*/ 19183 h 552716"/>
              <a:gd name="connsiteX2" fmla="*/ 2324100 w 10077450"/>
              <a:gd name="connsiteY2" fmla="*/ 476383 h 552716"/>
              <a:gd name="connsiteX3" fmla="*/ 3771900 w 10077450"/>
              <a:gd name="connsiteY3" fmla="*/ 19183 h 552716"/>
              <a:gd name="connsiteX4" fmla="*/ 5162550 w 10077450"/>
              <a:gd name="connsiteY4" fmla="*/ 552583 h 552716"/>
              <a:gd name="connsiteX5" fmla="*/ 6305550 w 10077450"/>
              <a:gd name="connsiteY5" fmla="*/ 57283 h 552716"/>
              <a:gd name="connsiteX6" fmla="*/ 7753350 w 10077450"/>
              <a:gd name="connsiteY6" fmla="*/ 552583 h 552716"/>
              <a:gd name="connsiteX7" fmla="*/ 8877300 w 10077450"/>
              <a:gd name="connsiteY7" fmla="*/ 133 h 552716"/>
              <a:gd name="connsiteX8" fmla="*/ 10077450 w 10077450"/>
              <a:gd name="connsiteY8" fmla="*/ 495433 h 552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77450" h="552716">
                <a:moveTo>
                  <a:pt x="0" y="228733"/>
                </a:moveTo>
                <a:cubicBezTo>
                  <a:pt x="320675" y="103320"/>
                  <a:pt x="641350" y="-22092"/>
                  <a:pt x="1028700" y="19183"/>
                </a:cubicBezTo>
                <a:cubicBezTo>
                  <a:pt x="1416050" y="60458"/>
                  <a:pt x="1866900" y="476383"/>
                  <a:pt x="2324100" y="476383"/>
                </a:cubicBezTo>
                <a:cubicBezTo>
                  <a:pt x="2781300" y="476383"/>
                  <a:pt x="3298825" y="6483"/>
                  <a:pt x="3771900" y="19183"/>
                </a:cubicBezTo>
                <a:cubicBezTo>
                  <a:pt x="4244975" y="31883"/>
                  <a:pt x="4740275" y="546233"/>
                  <a:pt x="5162550" y="552583"/>
                </a:cubicBezTo>
                <a:cubicBezTo>
                  <a:pt x="5584825" y="558933"/>
                  <a:pt x="5873750" y="57283"/>
                  <a:pt x="6305550" y="57283"/>
                </a:cubicBezTo>
                <a:cubicBezTo>
                  <a:pt x="6737350" y="57283"/>
                  <a:pt x="7324725" y="562108"/>
                  <a:pt x="7753350" y="552583"/>
                </a:cubicBezTo>
                <a:cubicBezTo>
                  <a:pt x="8181975" y="543058"/>
                  <a:pt x="8489950" y="9658"/>
                  <a:pt x="8877300" y="133"/>
                </a:cubicBezTo>
                <a:cubicBezTo>
                  <a:pt x="9264650" y="-9392"/>
                  <a:pt x="9705975" y="492258"/>
                  <a:pt x="10077450" y="495433"/>
                </a:cubicBezTo>
              </a:path>
            </a:pathLst>
          </a:custGeom>
          <a:noFill/>
          <a:ln w="6350">
            <a:solidFill>
              <a:schemeClr val="bg1">
                <a:lumMod val="6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610430" y="3667155"/>
            <a:ext cx="419306" cy="419306"/>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5887143" y="3667155"/>
            <a:ext cx="419306" cy="419306"/>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163857" y="3667155"/>
            <a:ext cx="419306" cy="419306"/>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248787" y="3181393"/>
            <a:ext cx="419306" cy="419306"/>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7525501" y="3181393"/>
            <a:ext cx="419306" cy="419306"/>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218092" y="3872921"/>
            <a:ext cx="1621298" cy="682944"/>
          </a:xfrm>
          <a:prstGeom prst="rect">
            <a:avLst/>
          </a:prstGeom>
        </p:spPr>
        <p:txBody>
          <a:bodyPr wrap="square">
            <a:spAutoFit/>
            <a:scene3d>
              <a:camera prst="orthographicFront"/>
              <a:lightRig rig="threePt" dir="t"/>
            </a:scene3d>
            <a:sp3d contourW="12700"/>
          </a:bodyPr>
          <a:lstStyle/>
          <a:p>
            <a:pPr algn="ctr">
              <a:lnSpc>
                <a:spcPct val="125000"/>
              </a:lnSpc>
            </a:pPr>
            <a:r>
              <a:rPr lang="en-US" altLang="zh-CN" sz="1050" dirty="0">
                <a:solidFill>
                  <a:schemeClr val="bg2">
                    <a:lumMod val="10000"/>
                  </a:schemeClr>
                </a:solidFill>
                <a:latin typeface="微软雅黑" panose="020B0503020204020204" pitchFamily="34" charset="-122"/>
                <a:ea typeface="微软雅黑" panose="020B0503020204020204" pitchFamily="34" charset="-122"/>
              </a:rPr>
              <a:t>1955</a:t>
            </a:r>
            <a:r>
              <a:rPr lang="zh-CN" altLang="en-US" sz="1050" dirty="0">
                <a:solidFill>
                  <a:schemeClr val="bg2">
                    <a:lumMod val="10000"/>
                  </a:schemeClr>
                </a:solidFill>
                <a:latin typeface="微软雅黑" panose="020B0503020204020204" pitchFamily="34" charset="-122"/>
                <a:ea typeface="微软雅黑" panose="020B0503020204020204" pitchFamily="34" charset="-122"/>
              </a:rPr>
              <a:t>年，加菲尔德提出将引文索引应用于检索文献的思想</a:t>
            </a:r>
            <a:endParaRPr lang="zh-CN" altLang="en-US" sz="1050" dirty="0">
              <a:solidFill>
                <a:schemeClr val="tx1">
                  <a:lumMod val="75000"/>
                  <a:lumOff val="25000"/>
                </a:schemeClr>
              </a:solidFill>
              <a:latin typeface="+mn-ea"/>
            </a:endParaRPr>
          </a:p>
        </p:txBody>
      </p:sp>
      <p:sp>
        <p:nvSpPr>
          <p:cNvPr id="30" name="矩形 29">
            <a:extLst>
              <a:ext uri="{FF2B5EF4-FFF2-40B4-BE49-F238E27FC236}">
                <a16:creationId xmlns:a16="http://schemas.microsoft.com/office/drawing/2014/main" id="{D755B312-A22E-4BAC-9EA9-AFC9ED9723A4}"/>
              </a:ext>
            </a:extLst>
          </p:cNvPr>
          <p:cNvSpPr/>
          <p:nvPr/>
        </p:nvSpPr>
        <p:spPr>
          <a:xfrm>
            <a:off x="3837328" y="395407"/>
            <a:ext cx="3608680" cy="565604"/>
          </a:xfrm>
          <a:prstGeom prst="rect">
            <a:avLst/>
          </a:prstGeom>
        </p:spPr>
        <p:txBody>
          <a:bodyPr wrap="none">
            <a:spAutoFit/>
          </a:bodyPr>
          <a:lstStyle/>
          <a:p>
            <a:pPr marR="190500">
              <a:lnSpc>
                <a:spcPct val="120000"/>
              </a:lnSpc>
            </a:pPr>
            <a:r>
              <a:rPr lang="zh-CN" altLang="en-US" sz="28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知识图谱的发展历程</a:t>
            </a:r>
            <a:endParaRPr lang="zh-CN" altLang="zh-CN" sz="2800"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2" name="椭圆 31">
            <a:extLst>
              <a:ext uri="{FF2B5EF4-FFF2-40B4-BE49-F238E27FC236}">
                <a16:creationId xmlns:a16="http://schemas.microsoft.com/office/drawing/2014/main" id="{B05D3BF7-3697-4955-8A84-D0723421C5E1}"/>
              </a:ext>
            </a:extLst>
          </p:cNvPr>
          <p:cNvSpPr/>
          <p:nvPr/>
        </p:nvSpPr>
        <p:spPr>
          <a:xfrm>
            <a:off x="819088" y="3181872"/>
            <a:ext cx="419306" cy="419306"/>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D31AD6ED-D5A0-41A2-ABF8-91593B21C05C}"/>
              </a:ext>
            </a:extLst>
          </p:cNvPr>
          <p:cNvSpPr/>
          <p:nvPr/>
        </p:nvSpPr>
        <p:spPr>
          <a:xfrm>
            <a:off x="10592562" y="3181393"/>
            <a:ext cx="419306" cy="419306"/>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a:extLst>
              <a:ext uri="{FF2B5EF4-FFF2-40B4-BE49-F238E27FC236}">
                <a16:creationId xmlns:a16="http://schemas.microsoft.com/office/drawing/2014/main" id="{2D38E5E5-E36A-4680-85C4-C9ED5ACBD7F5}"/>
              </a:ext>
            </a:extLst>
          </p:cNvPr>
          <p:cNvSpPr/>
          <p:nvPr/>
        </p:nvSpPr>
        <p:spPr>
          <a:xfrm>
            <a:off x="2057482" y="1976338"/>
            <a:ext cx="1621298" cy="1490857"/>
          </a:xfrm>
          <a:prstGeom prst="rect">
            <a:avLst/>
          </a:prstGeom>
        </p:spPr>
        <p:txBody>
          <a:bodyPr wrap="square">
            <a:spAutoFit/>
            <a:scene3d>
              <a:camera prst="orthographicFront"/>
              <a:lightRig rig="threePt" dir="t"/>
            </a:scene3d>
            <a:sp3d contourW="12700"/>
          </a:bodyPr>
          <a:lstStyle/>
          <a:p>
            <a:pPr algn="ctr">
              <a:lnSpc>
                <a:spcPct val="125000"/>
              </a:lnSpc>
            </a:pPr>
            <a:r>
              <a:rPr lang="en-US" altLang="zh-CN" sz="1050" dirty="0">
                <a:solidFill>
                  <a:schemeClr val="bg2">
                    <a:lumMod val="10000"/>
                  </a:schemeClr>
                </a:solidFill>
                <a:latin typeface="微软雅黑" panose="020B0503020204020204" pitchFamily="34" charset="-122"/>
                <a:ea typeface="微软雅黑" panose="020B0503020204020204" pitchFamily="34" charset="-122"/>
              </a:rPr>
              <a:t>1965</a:t>
            </a:r>
            <a:r>
              <a:rPr lang="zh-CN" altLang="en-US" sz="1050" dirty="0">
                <a:solidFill>
                  <a:schemeClr val="bg2">
                    <a:lumMod val="10000"/>
                  </a:schemeClr>
                </a:solidFill>
                <a:latin typeface="微软雅黑" panose="020B0503020204020204" pitchFamily="34" charset="-122"/>
                <a:ea typeface="微软雅黑" panose="020B0503020204020204" pitchFamily="34" charset="-122"/>
              </a:rPr>
              <a:t>年，普莱斯指出引证网络</a:t>
            </a:r>
            <a:r>
              <a:rPr lang="en-US" altLang="zh-CN" sz="1050" dirty="0">
                <a:solidFill>
                  <a:schemeClr val="bg2">
                    <a:lumMod val="10000"/>
                  </a:schemeClr>
                </a:solidFill>
                <a:latin typeface="微软雅黑" panose="020B0503020204020204" pitchFamily="34" charset="-122"/>
                <a:ea typeface="微软雅黑" panose="020B0503020204020204" pitchFamily="34" charset="-122"/>
              </a:rPr>
              <a:t>——</a:t>
            </a:r>
            <a:r>
              <a:rPr lang="zh-CN" altLang="en-US" sz="1050" dirty="0">
                <a:solidFill>
                  <a:schemeClr val="bg2">
                    <a:lumMod val="10000"/>
                  </a:schemeClr>
                </a:solidFill>
                <a:latin typeface="微软雅黑" panose="020B0503020204020204" pitchFamily="34" charset="-122"/>
                <a:ea typeface="微软雅黑" panose="020B0503020204020204" pitchFamily="34" charset="-122"/>
              </a:rPr>
              <a:t>科学文献之间的引证关系，分析引文网络开始成为一种研究当代科学发展脉络的常用方法，进而形成知识图谱</a:t>
            </a:r>
            <a:endParaRPr lang="zh-CN" altLang="en-US" sz="1050" dirty="0">
              <a:solidFill>
                <a:schemeClr val="tx1">
                  <a:lumMod val="75000"/>
                  <a:lumOff val="25000"/>
                </a:schemeClr>
              </a:solidFill>
              <a:latin typeface="+mn-ea"/>
            </a:endParaRPr>
          </a:p>
        </p:txBody>
      </p:sp>
      <p:sp>
        <p:nvSpPr>
          <p:cNvPr id="35" name="矩形 34">
            <a:extLst>
              <a:ext uri="{FF2B5EF4-FFF2-40B4-BE49-F238E27FC236}">
                <a16:creationId xmlns:a16="http://schemas.microsoft.com/office/drawing/2014/main" id="{3720698B-3765-4203-9E5F-9690F96873A0}"/>
              </a:ext>
            </a:extLst>
          </p:cNvPr>
          <p:cNvSpPr/>
          <p:nvPr/>
        </p:nvSpPr>
        <p:spPr>
          <a:xfrm>
            <a:off x="3646596" y="3864706"/>
            <a:ext cx="1621298" cy="884922"/>
          </a:xfrm>
          <a:prstGeom prst="rect">
            <a:avLst/>
          </a:prstGeom>
        </p:spPr>
        <p:txBody>
          <a:bodyPr wrap="square">
            <a:spAutoFit/>
            <a:scene3d>
              <a:camera prst="orthographicFront"/>
              <a:lightRig rig="threePt" dir="t"/>
            </a:scene3d>
            <a:sp3d contourW="12700"/>
          </a:bodyPr>
          <a:lstStyle/>
          <a:p>
            <a:pPr algn="ctr">
              <a:lnSpc>
                <a:spcPct val="125000"/>
              </a:lnSpc>
            </a:pPr>
            <a:r>
              <a:rPr lang="zh-CN" altLang="en-US" sz="1050" dirty="0">
                <a:solidFill>
                  <a:schemeClr val="bg2">
                    <a:lumMod val="10000"/>
                  </a:schemeClr>
                </a:solidFill>
                <a:latin typeface="微软雅黑" panose="020B0503020204020204" pitchFamily="34" charset="-122"/>
                <a:ea typeface="微软雅黑" panose="020B0503020204020204" pitchFamily="34" charset="-122"/>
              </a:rPr>
              <a:t>杨思洛等人使用知识图谱的思想方法，分析了知识图谱研究在中国的发展现状</a:t>
            </a:r>
            <a:endParaRPr lang="zh-CN" altLang="en-US" sz="1050" dirty="0">
              <a:solidFill>
                <a:schemeClr val="tx1">
                  <a:lumMod val="75000"/>
                  <a:lumOff val="25000"/>
                </a:schemeClr>
              </a:solidFill>
              <a:latin typeface="+mn-ea"/>
            </a:endParaRPr>
          </a:p>
        </p:txBody>
      </p:sp>
      <p:sp>
        <p:nvSpPr>
          <p:cNvPr id="36" name="矩形 35">
            <a:extLst>
              <a:ext uri="{FF2B5EF4-FFF2-40B4-BE49-F238E27FC236}">
                <a16:creationId xmlns:a16="http://schemas.microsoft.com/office/drawing/2014/main" id="{41D19F74-2D14-4E29-A542-2688A1426FE6}"/>
              </a:ext>
            </a:extLst>
          </p:cNvPr>
          <p:cNvSpPr/>
          <p:nvPr/>
        </p:nvSpPr>
        <p:spPr>
          <a:xfrm>
            <a:off x="5286148" y="2409392"/>
            <a:ext cx="1621298" cy="682944"/>
          </a:xfrm>
          <a:prstGeom prst="rect">
            <a:avLst/>
          </a:prstGeom>
        </p:spPr>
        <p:txBody>
          <a:bodyPr wrap="square">
            <a:spAutoFit/>
            <a:scene3d>
              <a:camera prst="orthographicFront"/>
              <a:lightRig rig="threePt" dir="t"/>
            </a:scene3d>
            <a:sp3d contourW="12700"/>
          </a:bodyPr>
          <a:lstStyle/>
          <a:p>
            <a:pPr algn="ctr">
              <a:lnSpc>
                <a:spcPct val="125000"/>
              </a:lnSpc>
            </a:pPr>
            <a:r>
              <a:rPr lang="en-US" altLang="zh-CN" sz="1050" dirty="0">
                <a:solidFill>
                  <a:schemeClr val="bg2">
                    <a:lumMod val="10000"/>
                  </a:schemeClr>
                </a:solidFill>
                <a:latin typeface="微软雅黑" panose="020B0503020204020204" pitchFamily="34" charset="-122"/>
                <a:ea typeface="微软雅黑" panose="020B0503020204020204" pitchFamily="34" charset="-122"/>
              </a:rPr>
              <a:t>1977</a:t>
            </a:r>
            <a:r>
              <a:rPr lang="zh-CN" altLang="en-US" sz="1050" dirty="0">
                <a:solidFill>
                  <a:schemeClr val="bg2">
                    <a:lumMod val="10000"/>
                  </a:schemeClr>
                </a:solidFill>
                <a:latin typeface="微软雅黑" panose="020B0503020204020204" pitchFamily="34" charset="-122"/>
                <a:ea typeface="微软雅黑" panose="020B0503020204020204" pitchFamily="34" charset="-122"/>
              </a:rPr>
              <a:t>年，第五届国际人工智能会议上首次提出知识工程的概念</a:t>
            </a:r>
            <a:endParaRPr lang="zh-CN" altLang="en-US" sz="1050" dirty="0">
              <a:solidFill>
                <a:schemeClr val="tx1">
                  <a:lumMod val="75000"/>
                  <a:lumOff val="25000"/>
                </a:schemeClr>
              </a:solidFill>
              <a:latin typeface="+mn-ea"/>
            </a:endParaRPr>
          </a:p>
        </p:txBody>
      </p:sp>
      <p:sp>
        <p:nvSpPr>
          <p:cNvPr id="37" name="矩形 36">
            <a:extLst>
              <a:ext uri="{FF2B5EF4-FFF2-40B4-BE49-F238E27FC236}">
                <a16:creationId xmlns:a16="http://schemas.microsoft.com/office/drawing/2014/main" id="{86AF9130-6563-465A-8A29-626D70A496C2}"/>
              </a:ext>
            </a:extLst>
          </p:cNvPr>
          <p:cNvSpPr/>
          <p:nvPr/>
        </p:nvSpPr>
        <p:spPr>
          <a:xfrm>
            <a:off x="10076932" y="4055761"/>
            <a:ext cx="1621298" cy="480966"/>
          </a:xfrm>
          <a:prstGeom prst="rect">
            <a:avLst/>
          </a:prstGeom>
        </p:spPr>
        <p:txBody>
          <a:bodyPr wrap="square">
            <a:spAutoFit/>
            <a:scene3d>
              <a:camera prst="orthographicFront"/>
              <a:lightRig rig="threePt" dir="t"/>
            </a:scene3d>
            <a:sp3d contourW="12700"/>
          </a:bodyPr>
          <a:lstStyle/>
          <a:p>
            <a:pPr algn="ctr">
              <a:lnSpc>
                <a:spcPct val="125000"/>
              </a:lnSpc>
            </a:pPr>
            <a:r>
              <a:rPr lang="en-US" altLang="zh-CN" sz="1050" dirty="0">
                <a:solidFill>
                  <a:schemeClr val="bg2">
                    <a:lumMod val="10000"/>
                  </a:schemeClr>
                </a:solidFill>
                <a:latin typeface="微软雅黑" panose="020B0503020204020204" pitchFamily="34" charset="-122"/>
                <a:ea typeface="微软雅黑" panose="020B0503020204020204" pitchFamily="34" charset="-122"/>
              </a:rPr>
              <a:t>2012</a:t>
            </a:r>
            <a:r>
              <a:rPr lang="zh-CN" altLang="en-US" sz="1050" dirty="0">
                <a:solidFill>
                  <a:schemeClr val="bg2">
                    <a:lumMod val="10000"/>
                  </a:schemeClr>
                </a:solidFill>
                <a:latin typeface="微软雅黑" panose="020B0503020204020204" pitchFamily="34" charset="-122"/>
                <a:ea typeface="微软雅黑" panose="020B0503020204020204" pitchFamily="34" charset="-122"/>
              </a:rPr>
              <a:t>年，</a:t>
            </a:r>
            <a:r>
              <a:rPr lang="en-US" altLang="zh-CN" sz="1050" dirty="0">
                <a:solidFill>
                  <a:schemeClr val="bg2">
                    <a:lumMod val="10000"/>
                  </a:schemeClr>
                </a:solidFill>
                <a:latin typeface="微软雅黑" panose="020B0503020204020204" pitchFamily="34" charset="-122"/>
                <a:ea typeface="微软雅黑" panose="020B0503020204020204" pitchFamily="34" charset="-122"/>
              </a:rPr>
              <a:t>Google</a:t>
            </a:r>
            <a:r>
              <a:rPr lang="zh-CN" altLang="en-US" sz="1050" dirty="0">
                <a:solidFill>
                  <a:schemeClr val="bg2">
                    <a:lumMod val="10000"/>
                  </a:schemeClr>
                </a:solidFill>
                <a:latin typeface="微软雅黑" panose="020B0503020204020204" pitchFamily="34" charset="-122"/>
                <a:ea typeface="微软雅黑" panose="020B0503020204020204" pitchFamily="34" charset="-122"/>
              </a:rPr>
              <a:t>率先提出知识图谱的概念。</a:t>
            </a:r>
            <a:endParaRPr lang="zh-CN" altLang="en-US" sz="1050" dirty="0">
              <a:solidFill>
                <a:schemeClr val="tx1">
                  <a:lumMod val="75000"/>
                  <a:lumOff val="25000"/>
                </a:schemeClr>
              </a:solidFill>
              <a:latin typeface="+mn-ea"/>
            </a:endParaRPr>
          </a:p>
        </p:txBody>
      </p:sp>
      <p:sp>
        <p:nvSpPr>
          <p:cNvPr id="38" name="矩形 37">
            <a:extLst>
              <a:ext uri="{FF2B5EF4-FFF2-40B4-BE49-F238E27FC236}">
                <a16:creationId xmlns:a16="http://schemas.microsoft.com/office/drawing/2014/main" id="{D9A0F7CC-1081-4C1B-B1E7-C584F5BA3CE4}"/>
              </a:ext>
            </a:extLst>
          </p:cNvPr>
          <p:cNvSpPr/>
          <p:nvPr/>
        </p:nvSpPr>
        <p:spPr>
          <a:xfrm>
            <a:off x="6924505" y="4094664"/>
            <a:ext cx="1621298" cy="884922"/>
          </a:xfrm>
          <a:prstGeom prst="rect">
            <a:avLst/>
          </a:prstGeom>
        </p:spPr>
        <p:txBody>
          <a:bodyPr wrap="square">
            <a:spAutoFit/>
            <a:scene3d>
              <a:camera prst="orthographicFront"/>
              <a:lightRig rig="threePt" dir="t"/>
            </a:scene3d>
            <a:sp3d contourW="12700"/>
          </a:bodyPr>
          <a:lstStyle/>
          <a:p>
            <a:pPr algn="ctr">
              <a:lnSpc>
                <a:spcPct val="125000"/>
              </a:lnSpc>
            </a:pPr>
            <a:r>
              <a:rPr lang="zh-CN" altLang="en-US" sz="1050" dirty="0">
                <a:solidFill>
                  <a:schemeClr val="bg2">
                    <a:lumMod val="10000"/>
                  </a:schemeClr>
                </a:solidFill>
                <a:latin typeface="微软雅黑" panose="020B0503020204020204" pitchFamily="34" charset="-122"/>
                <a:ea typeface="微软雅黑" panose="020B0503020204020204" pitchFamily="34" charset="-122"/>
              </a:rPr>
              <a:t>知识点的概念被提出，王知津等人提出了科学性原则、多维性原则等十大原则</a:t>
            </a:r>
            <a:endParaRPr lang="zh-CN" altLang="en-US" sz="1050" dirty="0">
              <a:solidFill>
                <a:schemeClr val="tx1">
                  <a:lumMod val="75000"/>
                  <a:lumOff val="25000"/>
                </a:schemeClr>
              </a:solidFill>
              <a:latin typeface="+mn-ea"/>
            </a:endParaRPr>
          </a:p>
        </p:txBody>
      </p:sp>
      <p:sp>
        <p:nvSpPr>
          <p:cNvPr id="39" name="矩形 38">
            <a:extLst>
              <a:ext uri="{FF2B5EF4-FFF2-40B4-BE49-F238E27FC236}">
                <a16:creationId xmlns:a16="http://schemas.microsoft.com/office/drawing/2014/main" id="{AAC8CAF9-17AB-4F5F-BEE8-D5532B8573E3}"/>
              </a:ext>
            </a:extLst>
          </p:cNvPr>
          <p:cNvSpPr/>
          <p:nvPr/>
        </p:nvSpPr>
        <p:spPr>
          <a:xfrm>
            <a:off x="8562861" y="2286667"/>
            <a:ext cx="1621298" cy="682944"/>
          </a:xfrm>
          <a:prstGeom prst="rect">
            <a:avLst/>
          </a:prstGeom>
        </p:spPr>
        <p:txBody>
          <a:bodyPr wrap="square">
            <a:spAutoFit/>
            <a:scene3d>
              <a:camera prst="orthographicFront"/>
              <a:lightRig rig="threePt" dir="t"/>
            </a:scene3d>
            <a:sp3d contourW="12700"/>
          </a:bodyPr>
          <a:lstStyle/>
          <a:p>
            <a:pPr algn="ctr">
              <a:lnSpc>
                <a:spcPct val="125000"/>
              </a:lnSpc>
            </a:pPr>
            <a:r>
              <a:rPr lang="zh-CN" altLang="en-US" sz="1050" dirty="0">
                <a:solidFill>
                  <a:schemeClr val="bg2">
                    <a:lumMod val="10000"/>
                  </a:schemeClr>
                </a:solidFill>
                <a:latin typeface="微软雅黑" panose="020B0503020204020204" pitchFamily="34" charset="-122"/>
                <a:ea typeface="微软雅黑" panose="020B0503020204020204" pitchFamily="34" charset="-122"/>
              </a:rPr>
              <a:t>刘知远等人系统地介绍了知识表示学习的进展和主要的表示学习算法</a:t>
            </a:r>
            <a:endParaRPr lang="zh-CN" altLang="en-US" sz="1050" dirty="0">
              <a:solidFill>
                <a:schemeClr val="tx1">
                  <a:lumMod val="75000"/>
                  <a:lumOff val="25000"/>
                </a:schemeClr>
              </a:solidFill>
              <a:latin typeface="+mn-ea"/>
            </a:endParaRPr>
          </a:p>
        </p:txBody>
      </p:sp>
    </p:spTree>
    <p:extLst>
      <p:ext uri="{BB962C8B-B14F-4D97-AF65-F5344CB8AC3E}">
        <p14:creationId xmlns:p14="http://schemas.microsoft.com/office/powerpoint/2010/main" val="3360200340"/>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p:cTn id="11" dur="500" fill="hold"/>
                                        <p:tgtEl>
                                          <p:spTgt spid="10"/>
                                        </p:tgtEl>
                                        <p:attrNameLst>
                                          <p:attrName>ppt_w</p:attrName>
                                        </p:attrNameLst>
                                      </p:cBhvr>
                                      <p:tavLst>
                                        <p:tav tm="0">
                                          <p:val>
                                            <p:fltVal val="0"/>
                                          </p:val>
                                        </p:tav>
                                        <p:tav tm="100000">
                                          <p:val>
                                            <p:strVal val="#ppt_w"/>
                                          </p:val>
                                        </p:tav>
                                      </p:tavLst>
                                    </p:anim>
                                    <p:anim calcmode="lin" valueType="num">
                                      <p:cBhvr>
                                        <p:cTn id="12" dur="500" fill="hold"/>
                                        <p:tgtEl>
                                          <p:spTgt spid="10"/>
                                        </p:tgtEl>
                                        <p:attrNameLst>
                                          <p:attrName>ppt_h</p:attrName>
                                        </p:attrNameLst>
                                      </p:cBhvr>
                                      <p:tavLst>
                                        <p:tav tm="0">
                                          <p:val>
                                            <p:fltVal val="0"/>
                                          </p:val>
                                        </p:tav>
                                        <p:tav tm="100000">
                                          <p:val>
                                            <p:strVal val="#ppt_h"/>
                                          </p:val>
                                        </p:tav>
                                      </p:tavLst>
                                    </p:anim>
                                    <p:animEffect transition="in" filter="fade">
                                      <p:cBhvr>
                                        <p:cTn id="13" dur="500"/>
                                        <p:tgtEl>
                                          <p:spTgt spid="10"/>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Effect transition="in" filter="fade">
                                      <p:cBhvr>
                                        <p:cTn id="28" dur="500"/>
                                        <p:tgtEl>
                                          <p:spTgt spid="13"/>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p:cTn id="31" dur="500" fill="hold"/>
                                        <p:tgtEl>
                                          <p:spTgt spid="14"/>
                                        </p:tgtEl>
                                        <p:attrNameLst>
                                          <p:attrName>ppt_w</p:attrName>
                                        </p:attrNameLst>
                                      </p:cBhvr>
                                      <p:tavLst>
                                        <p:tav tm="0">
                                          <p:val>
                                            <p:fltVal val="0"/>
                                          </p:val>
                                        </p:tav>
                                        <p:tav tm="100000">
                                          <p:val>
                                            <p:strVal val="#ppt_w"/>
                                          </p:val>
                                        </p:tav>
                                      </p:tavLst>
                                    </p:anim>
                                    <p:anim calcmode="lin" valueType="num">
                                      <p:cBhvr>
                                        <p:cTn id="32" dur="500" fill="hold"/>
                                        <p:tgtEl>
                                          <p:spTgt spid="14"/>
                                        </p:tgtEl>
                                        <p:attrNameLst>
                                          <p:attrName>ppt_h</p:attrName>
                                        </p:attrNameLst>
                                      </p:cBhvr>
                                      <p:tavLst>
                                        <p:tav tm="0">
                                          <p:val>
                                            <p:fltVal val="0"/>
                                          </p:val>
                                        </p:tav>
                                        <p:tav tm="100000">
                                          <p:val>
                                            <p:strVal val="#ppt_h"/>
                                          </p:val>
                                        </p:tav>
                                      </p:tavLst>
                                    </p:anim>
                                    <p:animEffect transition="in" filter="fade">
                                      <p:cBhvr>
                                        <p:cTn id="33" dur="500"/>
                                        <p:tgtEl>
                                          <p:spTgt spid="14"/>
                                        </p:tgtEl>
                                      </p:cBhvr>
                                    </p:animEffect>
                                  </p:childTnLst>
                                </p:cTn>
                              </p:par>
                            </p:childTnLst>
                          </p:cTn>
                        </p:par>
                        <p:par>
                          <p:cTn id="34" fill="hold">
                            <p:stCondLst>
                              <p:cond delay="1000"/>
                            </p:stCondLst>
                            <p:childTnLst>
                              <p:par>
                                <p:cTn id="35" presetID="10" presetClass="entr" presetSubtype="0" fill="hold" grpId="0" nodeType="after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fade">
                                      <p:cBhvr>
                                        <p:cTn id="37" dur="500"/>
                                        <p:tgtEl>
                                          <p:spTgt spid="30"/>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 calcmode="lin" valueType="num">
                                      <p:cBhvr>
                                        <p:cTn id="40" dur="500" fill="hold"/>
                                        <p:tgtEl>
                                          <p:spTgt spid="32"/>
                                        </p:tgtEl>
                                        <p:attrNameLst>
                                          <p:attrName>ppt_w</p:attrName>
                                        </p:attrNameLst>
                                      </p:cBhvr>
                                      <p:tavLst>
                                        <p:tav tm="0">
                                          <p:val>
                                            <p:fltVal val="0"/>
                                          </p:val>
                                        </p:tav>
                                        <p:tav tm="100000">
                                          <p:val>
                                            <p:strVal val="#ppt_w"/>
                                          </p:val>
                                        </p:tav>
                                      </p:tavLst>
                                    </p:anim>
                                    <p:anim calcmode="lin" valueType="num">
                                      <p:cBhvr>
                                        <p:cTn id="41" dur="500" fill="hold"/>
                                        <p:tgtEl>
                                          <p:spTgt spid="32"/>
                                        </p:tgtEl>
                                        <p:attrNameLst>
                                          <p:attrName>ppt_h</p:attrName>
                                        </p:attrNameLst>
                                      </p:cBhvr>
                                      <p:tavLst>
                                        <p:tav tm="0">
                                          <p:val>
                                            <p:fltVal val="0"/>
                                          </p:val>
                                        </p:tav>
                                        <p:tav tm="100000">
                                          <p:val>
                                            <p:strVal val="#ppt_h"/>
                                          </p:val>
                                        </p:tav>
                                      </p:tavLst>
                                    </p:anim>
                                    <p:animEffect transition="in" filter="fade">
                                      <p:cBhvr>
                                        <p:cTn id="42" dur="500"/>
                                        <p:tgtEl>
                                          <p:spTgt spid="32"/>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33"/>
                                        </p:tgtEl>
                                        <p:attrNameLst>
                                          <p:attrName>style.visibility</p:attrName>
                                        </p:attrNameLst>
                                      </p:cBhvr>
                                      <p:to>
                                        <p:strVal val="visible"/>
                                      </p:to>
                                    </p:set>
                                    <p:anim calcmode="lin" valueType="num">
                                      <p:cBhvr>
                                        <p:cTn id="45" dur="500" fill="hold"/>
                                        <p:tgtEl>
                                          <p:spTgt spid="33"/>
                                        </p:tgtEl>
                                        <p:attrNameLst>
                                          <p:attrName>ppt_w</p:attrName>
                                        </p:attrNameLst>
                                      </p:cBhvr>
                                      <p:tavLst>
                                        <p:tav tm="0">
                                          <p:val>
                                            <p:fltVal val="0"/>
                                          </p:val>
                                        </p:tav>
                                        <p:tav tm="100000">
                                          <p:val>
                                            <p:strVal val="#ppt_w"/>
                                          </p:val>
                                        </p:tav>
                                      </p:tavLst>
                                    </p:anim>
                                    <p:anim calcmode="lin" valueType="num">
                                      <p:cBhvr>
                                        <p:cTn id="46" dur="500" fill="hold"/>
                                        <p:tgtEl>
                                          <p:spTgt spid="33"/>
                                        </p:tgtEl>
                                        <p:attrNameLst>
                                          <p:attrName>ppt_h</p:attrName>
                                        </p:attrNameLst>
                                      </p:cBhvr>
                                      <p:tavLst>
                                        <p:tav tm="0">
                                          <p:val>
                                            <p:fltVal val="0"/>
                                          </p:val>
                                        </p:tav>
                                        <p:tav tm="100000">
                                          <p:val>
                                            <p:strVal val="#ppt_h"/>
                                          </p:val>
                                        </p:tav>
                                      </p:tavLst>
                                    </p:anim>
                                    <p:animEffect transition="in" filter="fade">
                                      <p:cBhvr>
                                        <p:cTn id="4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30" grpId="0"/>
      <p:bldP spid="32" grpId="0" animBg="1"/>
      <p:bldP spid="3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007D456C-F7AD-40CE-9F1C-75C091EB22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7580" y="1889314"/>
            <a:ext cx="8953500" cy="3381375"/>
          </a:xfrm>
          <a:prstGeom prst="rect">
            <a:avLst/>
          </a:prstGeom>
        </p:spPr>
      </p:pic>
      <p:sp>
        <p:nvSpPr>
          <p:cNvPr id="58" name="矩形 57">
            <a:extLst>
              <a:ext uri="{FF2B5EF4-FFF2-40B4-BE49-F238E27FC236}">
                <a16:creationId xmlns:a16="http://schemas.microsoft.com/office/drawing/2014/main" id="{1AABFB2E-B113-4865-945E-4F1089B906E1}"/>
              </a:ext>
            </a:extLst>
          </p:cNvPr>
          <p:cNvSpPr/>
          <p:nvPr/>
        </p:nvSpPr>
        <p:spPr>
          <a:xfrm>
            <a:off x="3943922" y="631195"/>
            <a:ext cx="3608680" cy="565604"/>
          </a:xfrm>
          <a:prstGeom prst="rect">
            <a:avLst/>
          </a:prstGeom>
        </p:spPr>
        <p:txBody>
          <a:bodyPr wrap="none">
            <a:spAutoFit/>
          </a:bodyPr>
          <a:lstStyle/>
          <a:p>
            <a:pPr marR="190500">
              <a:lnSpc>
                <a:spcPct val="120000"/>
              </a:lnSpc>
            </a:pPr>
            <a:r>
              <a:rPr lang="zh-CN" altLang="en-US" sz="2800"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知识图谱的工作原理</a:t>
            </a:r>
          </a:p>
        </p:txBody>
      </p:sp>
    </p:spTree>
    <p:extLst>
      <p:ext uri="{BB962C8B-B14F-4D97-AF65-F5344CB8AC3E}">
        <p14:creationId xmlns:p14="http://schemas.microsoft.com/office/powerpoint/2010/main" val="3457415777"/>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766953" y="2596769"/>
            <a:ext cx="4164736" cy="3517479"/>
            <a:chOff x="3182357" y="1415371"/>
            <a:chExt cx="5888420" cy="4973279"/>
          </a:xfrm>
        </p:grpSpPr>
        <p:grpSp>
          <p:nvGrpSpPr>
            <p:cNvPr id="11" name="Group 4"/>
            <p:cNvGrpSpPr>
              <a:grpSpLocks noChangeAspect="1"/>
            </p:cNvGrpSpPr>
            <p:nvPr/>
          </p:nvGrpSpPr>
          <p:grpSpPr bwMode="auto">
            <a:xfrm>
              <a:off x="4562477" y="3304349"/>
              <a:ext cx="3067048" cy="3084301"/>
              <a:chOff x="2329" y="722"/>
              <a:chExt cx="3022" cy="3039"/>
            </a:xfrm>
          </p:grpSpPr>
          <p:sp>
            <p:nvSpPr>
              <p:cNvPr id="12" name="Freeform 5"/>
              <p:cNvSpPr/>
              <p:nvPr/>
            </p:nvSpPr>
            <p:spPr bwMode="auto">
              <a:xfrm>
                <a:off x="3462" y="722"/>
                <a:ext cx="389" cy="3039"/>
              </a:xfrm>
              <a:custGeom>
                <a:avLst/>
                <a:gdLst>
                  <a:gd name="T0" fmla="*/ 0 w 164"/>
                  <a:gd name="T1" fmla="*/ 1140 h 1222"/>
                  <a:gd name="T2" fmla="*/ 0 w 164"/>
                  <a:gd name="T3" fmla="*/ 1140 h 1222"/>
                  <a:gd name="T4" fmla="*/ 82 w 164"/>
                  <a:gd name="T5" fmla="*/ 1222 h 1222"/>
                  <a:gd name="T6" fmla="*/ 82 w 164"/>
                  <a:gd name="T7" fmla="*/ 1222 h 1222"/>
                  <a:gd name="T8" fmla="*/ 164 w 164"/>
                  <a:gd name="T9" fmla="*/ 1140 h 1222"/>
                  <a:gd name="T10" fmla="*/ 164 w 164"/>
                  <a:gd name="T11" fmla="*/ 1140 h 1222"/>
                  <a:gd name="T12" fmla="*/ 164 w 164"/>
                  <a:gd name="T13" fmla="*/ 0 h 1222"/>
                  <a:gd name="connsiteX0" fmla="*/ 0 w 10000"/>
                  <a:gd name="connsiteY0" fmla="*/ 9830 h 10501"/>
                  <a:gd name="connsiteX1" fmla="*/ 0 w 10000"/>
                  <a:gd name="connsiteY1" fmla="*/ 9830 h 10501"/>
                  <a:gd name="connsiteX2" fmla="*/ 5000 w 10000"/>
                  <a:gd name="connsiteY2" fmla="*/ 10501 h 10501"/>
                  <a:gd name="connsiteX3" fmla="*/ 5000 w 10000"/>
                  <a:gd name="connsiteY3" fmla="*/ 10501 h 10501"/>
                  <a:gd name="connsiteX4" fmla="*/ 10000 w 10000"/>
                  <a:gd name="connsiteY4" fmla="*/ 9830 h 10501"/>
                  <a:gd name="connsiteX5" fmla="*/ 10000 w 10000"/>
                  <a:gd name="connsiteY5" fmla="*/ 9830 h 10501"/>
                  <a:gd name="connsiteX6" fmla="*/ 10000 w 10000"/>
                  <a:gd name="connsiteY6" fmla="*/ 0 h 10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0" h="10501">
                    <a:moveTo>
                      <a:pt x="0" y="9830"/>
                    </a:moveTo>
                    <a:lnTo>
                      <a:pt x="0" y="9830"/>
                    </a:lnTo>
                    <a:cubicBezTo>
                      <a:pt x="0" y="10198"/>
                      <a:pt x="2256" y="10501"/>
                      <a:pt x="5000" y="10501"/>
                    </a:cubicBezTo>
                    <a:lnTo>
                      <a:pt x="5000" y="10501"/>
                    </a:lnTo>
                    <a:cubicBezTo>
                      <a:pt x="7805" y="10501"/>
                      <a:pt x="10000" y="10198"/>
                      <a:pt x="10000" y="9830"/>
                    </a:cubicBezTo>
                    <a:lnTo>
                      <a:pt x="10000" y="9830"/>
                    </a:lnTo>
                    <a:lnTo>
                      <a:pt x="10000" y="0"/>
                    </a:lnTo>
                  </a:path>
                </a:pathLst>
              </a:custGeom>
              <a:noFill/>
              <a:ln w="101600" cap="rnd">
                <a:solidFill>
                  <a:srgbClr val="4E5865"/>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sp>
            <p:nvSpPr>
              <p:cNvPr id="13" name="Freeform 6"/>
              <p:cNvSpPr/>
              <p:nvPr/>
            </p:nvSpPr>
            <p:spPr bwMode="auto">
              <a:xfrm>
                <a:off x="3841" y="786"/>
                <a:ext cx="1510" cy="1346"/>
              </a:xfrm>
              <a:custGeom>
                <a:avLst/>
                <a:gdLst>
                  <a:gd name="T0" fmla="*/ 0 w 638"/>
                  <a:gd name="T1" fmla="*/ 0 h 568"/>
                  <a:gd name="T2" fmla="*/ 0 w 638"/>
                  <a:gd name="T3" fmla="*/ 568 h 568"/>
                  <a:gd name="T4" fmla="*/ 159 w 638"/>
                  <a:gd name="T5" fmla="*/ 484 h 568"/>
                  <a:gd name="T6" fmla="*/ 319 w 638"/>
                  <a:gd name="T7" fmla="*/ 568 h 568"/>
                  <a:gd name="T8" fmla="*/ 479 w 638"/>
                  <a:gd name="T9" fmla="*/ 484 h 568"/>
                  <a:gd name="T10" fmla="*/ 638 w 638"/>
                  <a:gd name="T11" fmla="*/ 567 h 568"/>
                  <a:gd name="T12" fmla="*/ 0 w 638"/>
                  <a:gd name="T13" fmla="*/ 0 h 568"/>
                </a:gdLst>
                <a:ahLst/>
                <a:cxnLst>
                  <a:cxn ang="0">
                    <a:pos x="T0" y="T1"/>
                  </a:cxn>
                  <a:cxn ang="0">
                    <a:pos x="T2" y="T3"/>
                  </a:cxn>
                  <a:cxn ang="0">
                    <a:pos x="T4" y="T5"/>
                  </a:cxn>
                  <a:cxn ang="0">
                    <a:pos x="T6" y="T7"/>
                  </a:cxn>
                  <a:cxn ang="0">
                    <a:pos x="T8" y="T9"/>
                  </a:cxn>
                  <a:cxn ang="0">
                    <a:pos x="T10" y="T11"/>
                  </a:cxn>
                  <a:cxn ang="0">
                    <a:pos x="T12" y="T13"/>
                  </a:cxn>
                </a:cxnLst>
                <a:rect l="0" t="0" r="r" b="b"/>
                <a:pathLst>
                  <a:path w="638" h="568">
                    <a:moveTo>
                      <a:pt x="0" y="0"/>
                    </a:moveTo>
                    <a:cubicBezTo>
                      <a:pt x="0" y="568"/>
                      <a:pt x="0" y="568"/>
                      <a:pt x="0" y="568"/>
                    </a:cubicBezTo>
                    <a:cubicBezTo>
                      <a:pt x="35" y="517"/>
                      <a:pt x="93" y="484"/>
                      <a:pt x="159" y="484"/>
                    </a:cubicBezTo>
                    <a:cubicBezTo>
                      <a:pt x="226" y="484"/>
                      <a:pt x="284" y="517"/>
                      <a:pt x="319" y="568"/>
                    </a:cubicBezTo>
                    <a:cubicBezTo>
                      <a:pt x="354" y="517"/>
                      <a:pt x="412" y="484"/>
                      <a:pt x="479" y="484"/>
                    </a:cubicBezTo>
                    <a:cubicBezTo>
                      <a:pt x="545" y="484"/>
                      <a:pt x="603" y="517"/>
                      <a:pt x="638" y="567"/>
                    </a:cubicBezTo>
                    <a:cubicBezTo>
                      <a:pt x="601" y="248"/>
                      <a:pt x="329" y="0"/>
                      <a:pt x="0" y="0"/>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 name="Freeform 7"/>
              <p:cNvSpPr/>
              <p:nvPr/>
            </p:nvSpPr>
            <p:spPr bwMode="auto">
              <a:xfrm>
                <a:off x="2329" y="786"/>
                <a:ext cx="1512" cy="1346"/>
              </a:xfrm>
              <a:custGeom>
                <a:avLst/>
                <a:gdLst>
                  <a:gd name="T0" fmla="*/ 639 w 639"/>
                  <a:gd name="T1" fmla="*/ 0 h 568"/>
                  <a:gd name="T2" fmla="*/ 639 w 639"/>
                  <a:gd name="T3" fmla="*/ 0 h 568"/>
                  <a:gd name="T4" fmla="*/ 0 w 639"/>
                  <a:gd name="T5" fmla="*/ 568 h 568"/>
                  <a:gd name="T6" fmla="*/ 160 w 639"/>
                  <a:gd name="T7" fmla="*/ 484 h 568"/>
                  <a:gd name="T8" fmla="*/ 320 w 639"/>
                  <a:gd name="T9" fmla="*/ 568 h 568"/>
                  <a:gd name="T10" fmla="*/ 479 w 639"/>
                  <a:gd name="T11" fmla="*/ 484 h 568"/>
                  <a:gd name="T12" fmla="*/ 639 w 639"/>
                  <a:gd name="T13" fmla="*/ 568 h 568"/>
                  <a:gd name="T14" fmla="*/ 639 w 639"/>
                  <a:gd name="T15" fmla="*/ 0 h 5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9" h="568">
                    <a:moveTo>
                      <a:pt x="639" y="0"/>
                    </a:moveTo>
                    <a:cubicBezTo>
                      <a:pt x="639" y="0"/>
                      <a:pt x="639" y="0"/>
                      <a:pt x="639" y="0"/>
                    </a:cubicBezTo>
                    <a:cubicBezTo>
                      <a:pt x="309" y="0"/>
                      <a:pt x="37" y="248"/>
                      <a:pt x="0" y="568"/>
                    </a:cubicBezTo>
                    <a:cubicBezTo>
                      <a:pt x="35" y="517"/>
                      <a:pt x="94" y="484"/>
                      <a:pt x="160" y="484"/>
                    </a:cubicBezTo>
                    <a:cubicBezTo>
                      <a:pt x="226" y="484"/>
                      <a:pt x="285" y="517"/>
                      <a:pt x="320" y="568"/>
                    </a:cubicBezTo>
                    <a:cubicBezTo>
                      <a:pt x="355" y="517"/>
                      <a:pt x="413" y="484"/>
                      <a:pt x="479" y="484"/>
                    </a:cubicBezTo>
                    <a:cubicBezTo>
                      <a:pt x="545" y="484"/>
                      <a:pt x="604" y="517"/>
                      <a:pt x="639" y="568"/>
                    </a:cubicBezTo>
                    <a:lnTo>
                      <a:pt x="639" y="0"/>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 name="Freeform 8"/>
              <p:cNvSpPr/>
              <p:nvPr/>
            </p:nvSpPr>
            <p:spPr bwMode="auto">
              <a:xfrm>
                <a:off x="3083" y="786"/>
                <a:ext cx="755" cy="1341"/>
              </a:xfrm>
              <a:custGeom>
                <a:avLst/>
                <a:gdLst>
                  <a:gd name="T0" fmla="*/ 161 w 319"/>
                  <a:gd name="T1" fmla="*/ 484 h 566"/>
                  <a:gd name="T2" fmla="*/ 319 w 319"/>
                  <a:gd name="T3" fmla="*/ 565 h 566"/>
                  <a:gd name="T4" fmla="*/ 319 w 319"/>
                  <a:gd name="T5" fmla="*/ 0 h 566"/>
                  <a:gd name="T6" fmla="*/ 317 w 319"/>
                  <a:gd name="T7" fmla="*/ 0 h 566"/>
                  <a:gd name="T8" fmla="*/ 0 w 319"/>
                  <a:gd name="T9" fmla="*/ 565 h 566"/>
                  <a:gd name="T10" fmla="*/ 0 w 319"/>
                  <a:gd name="T11" fmla="*/ 566 h 566"/>
                  <a:gd name="T12" fmla="*/ 5 w 319"/>
                  <a:gd name="T13" fmla="*/ 564 h 566"/>
                  <a:gd name="T14" fmla="*/ 161 w 319"/>
                  <a:gd name="T15" fmla="*/ 484 h 5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9" h="566">
                    <a:moveTo>
                      <a:pt x="161" y="484"/>
                    </a:moveTo>
                    <a:cubicBezTo>
                      <a:pt x="226" y="484"/>
                      <a:pt x="284" y="516"/>
                      <a:pt x="319" y="565"/>
                    </a:cubicBezTo>
                    <a:cubicBezTo>
                      <a:pt x="319" y="0"/>
                      <a:pt x="319" y="0"/>
                      <a:pt x="319" y="0"/>
                    </a:cubicBezTo>
                    <a:cubicBezTo>
                      <a:pt x="318" y="0"/>
                      <a:pt x="318" y="0"/>
                      <a:pt x="317" y="0"/>
                    </a:cubicBezTo>
                    <a:cubicBezTo>
                      <a:pt x="153" y="2"/>
                      <a:pt x="19" y="248"/>
                      <a:pt x="0" y="565"/>
                    </a:cubicBezTo>
                    <a:cubicBezTo>
                      <a:pt x="0" y="566"/>
                      <a:pt x="0" y="566"/>
                      <a:pt x="0" y="566"/>
                    </a:cubicBezTo>
                    <a:cubicBezTo>
                      <a:pt x="2" y="563"/>
                      <a:pt x="3" y="563"/>
                      <a:pt x="5" y="564"/>
                    </a:cubicBezTo>
                    <a:cubicBezTo>
                      <a:pt x="40" y="515"/>
                      <a:pt x="97" y="484"/>
                      <a:pt x="161" y="484"/>
                    </a:cubicBez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 name="Freeform 9"/>
              <p:cNvSpPr/>
              <p:nvPr/>
            </p:nvSpPr>
            <p:spPr bwMode="auto">
              <a:xfrm>
                <a:off x="3838" y="786"/>
                <a:ext cx="755" cy="1346"/>
              </a:xfrm>
              <a:custGeom>
                <a:avLst/>
                <a:gdLst>
                  <a:gd name="T0" fmla="*/ 0 w 319"/>
                  <a:gd name="T1" fmla="*/ 568 h 568"/>
                  <a:gd name="T2" fmla="*/ 5 w 319"/>
                  <a:gd name="T3" fmla="*/ 561 h 568"/>
                  <a:gd name="T4" fmla="*/ 159 w 319"/>
                  <a:gd name="T5" fmla="*/ 484 h 568"/>
                  <a:gd name="T6" fmla="*/ 316 w 319"/>
                  <a:gd name="T7" fmla="*/ 563 h 568"/>
                  <a:gd name="T8" fmla="*/ 319 w 319"/>
                  <a:gd name="T9" fmla="*/ 568 h 568"/>
                  <a:gd name="T10" fmla="*/ 319 w 319"/>
                  <a:gd name="T11" fmla="*/ 568 h 568"/>
                  <a:gd name="T12" fmla="*/ 0 w 319"/>
                  <a:gd name="T13" fmla="*/ 0 h 568"/>
                  <a:gd name="T14" fmla="*/ 0 w 319"/>
                  <a:gd name="T15" fmla="*/ 0 h 568"/>
                  <a:gd name="T16" fmla="*/ 0 w 319"/>
                  <a:gd name="T17" fmla="*/ 568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9" h="568">
                    <a:moveTo>
                      <a:pt x="0" y="568"/>
                    </a:moveTo>
                    <a:cubicBezTo>
                      <a:pt x="1" y="563"/>
                      <a:pt x="3" y="561"/>
                      <a:pt x="5" y="561"/>
                    </a:cubicBezTo>
                    <a:cubicBezTo>
                      <a:pt x="40" y="514"/>
                      <a:pt x="96" y="484"/>
                      <a:pt x="159" y="484"/>
                    </a:cubicBezTo>
                    <a:cubicBezTo>
                      <a:pt x="224" y="484"/>
                      <a:pt x="280" y="515"/>
                      <a:pt x="316" y="563"/>
                    </a:cubicBezTo>
                    <a:cubicBezTo>
                      <a:pt x="317" y="564"/>
                      <a:pt x="318" y="565"/>
                      <a:pt x="319" y="568"/>
                    </a:cubicBezTo>
                    <a:cubicBezTo>
                      <a:pt x="319" y="568"/>
                      <a:pt x="319" y="568"/>
                      <a:pt x="319" y="568"/>
                    </a:cubicBezTo>
                    <a:cubicBezTo>
                      <a:pt x="300" y="248"/>
                      <a:pt x="165" y="0"/>
                      <a:pt x="0" y="0"/>
                    </a:cubicBezTo>
                    <a:cubicBezTo>
                      <a:pt x="0" y="0"/>
                      <a:pt x="0" y="0"/>
                      <a:pt x="0" y="0"/>
                    </a:cubicBezTo>
                    <a:lnTo>
                      <a:pt x="0" y="568"/>
                    </a:ln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7" name="Group 4"/>
            <p:cNvGrpSpPr>
              <a:grpSpLocks noChangeAspect="1"/>
            </p:cNvGrpSpPr>
            <p:nvPr/>
          </p:nvGrpSpPr>
          <p:grpSpPr bwMode="auto">
            <a:xfrm>
              <a:off x="3336421" y="3290134"/>
              <a:ext cx="611424" cy="737674"/>
              <a:chOff x="347" y="3344"/>
              <a:chExt cx="586" cy="707"/>
            </a:xfrm>
            <a:solidFill>
              <a:srgbClr val="5DB510"/>
            </a:solidFill>
          </p:grpSpPr>
          <p:sp>
            <p:nvSpPr>
              <p:cNvPr id="18"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19"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0" name="Group 4"/>
            <p:cNvGrpSpPr>
              <a:grpSpLocks noChangeAspect="1"/>
            </p:cNvGrpSpPr>
            <p:nvPr/>
          </p:nvGrpSpPr>
          <p:grpSpPr bwMode="auto">
            <a:xfrm>
              <a:off x="8139163" y="3417432"/>
              <a:ext cx="611425" cy="737675"/>
              <a:chOff x="347" y="3344"/>
              <a:chExt cx="586" cy="707"/>
            </a:xfrm>
            <a:solidFill>
              <a:srgbClr val="5DB510"/>
            </a:solidFill>
          </p:grpSpPr>
          <p:sp>
            <p:nvSpPr>
              <p:cNvPr id="21"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2"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3" name="Group 4"/>
            <p:cNvGrpSpPr>
              <a:grpSpLocks noChangeAspect="1"/>
            </p:cNvGrpSpPr>
            <p:nvPr/>
          </p:nvGrpSpPr>
          <p:grpSpPr bwMode="auto">
            <a:xfrm>
              <a:off x="7312488" y="2382222"/>
              <a:ext cx="611425" cy="737675"/>
              <a:chOff x="347" y="3344"/>
              <a:chExt cx="586" cy="707"/>
            </a:xfrm>
            <a:solidFill>
              <a:srgbClr val="5DB510"/>
            </a:solidFill>
          </p:grpSpPr>
          <p:sp>
            <p:nvSpPr>
              <p:cNvPr id="24" name="Oval 5"/>
              <p:cNvSpPr>
                <a:spLocks noChangeArrowheads="1"/>
              </p:cNvSpPr>
              <p:nvPr/>
            </p:nvSpPr>
            <p:spPr bwMode="auto">
              <a:xfrm>
                <a:off x="347" y="3466"/>
                <a:ext cx="586" cy="585"/>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5"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6" name="Group 4"/>
            <p:cNvGrpSpPr>
              <a:grpSpLocks noChangeAspect="1"/>
            </p:cNvGrpSpPr>
            <p:nvPr/>
          </p:nvGrpSpPr>
          <p:grpSpPr bwMode="auto">
            <a:xfrm>
              <a:off x="5332624" y="2411506"/>
              <a:ext cx="611425" cy="737675"/>
              <a:chOff x="347" y="3344"/>
              <a:chExt cx="586" cy="707"/>
            </a:xfrm>
            <a:solidFill>
              <a:srgbClr val="5DB510"/>
            </a:solidFill>
          </p:grpSpPr>
          <p:sp>
            <p:nvSpPr>
              <p:cNvPr id="27" name="Oval 5"/>
              <p:cNvSpPr>
                <a:spLocks noChangeArrowheads="1"/>
              </p:cNvSpPr>
              <p:nvPr/>
            </p:nvSpPr>
            <p:spPr bwMode="auto">
              <a:xfrm>
                <a:off x="347" y="3466"/>
                <a:ext cx="586" cy="585"/>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28"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29" name="Group 4"/>
            <p:cNvGrpSpPr>
              <a:grpSpLocks noChangeAspect="1"/>
            </p:cNvGrpSpPr>
            <p:nvPr/>
          </p:nvGrpSpPr>
          <p:grpSpPr bwMode="auto">
            <a:xfrm>
              <a:off x="4145928" y="2070597"/>
              <a:ext cx="611425" cy="737675"/>
              <a:chOff x="347" y="3344"/>
              <a:chExt cx="586" cy="707"/>
            </a:xfrm>
            <a:solidFill>
              <a:srgbClr val="5DB510"/>
            </a:solidFill>
          </p:grpSpPr>
          <p:sp>
            <p:nvSpPr>
              <p:cNvPr id="30"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31"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grpSp>
          <p:nvGrpSpPr>
            <p:cNvPr id="32" name="Group 4"/>
            <p:cNvGrpSpPr>
              <a:grpSpLocks noChangeAspect="1"/>
            </p:cNvGrpSpPr>
            <p:nvPr/>
          </p:nvGrpSpPr>
          <p:grpSpPr bwMode="auto">
            <a:xfrm>
              <a:off x="6174430" y="1701759"/>
              <a:ext cx="611425" cy="737675"/>
              <a:chOff x="347" y="3344"/>
              <a:chExt cx="586" cy="707"/>
            </a:xfrm>
            <a:solidFill>
              <a:srgbClr val="5DB510"/>
            </a:solidFill>
          </p:grpSpPr>
          <p:sp>
            <p:nvSpPr>
              <p:cNvPr id="33" name="Oval 5"/>
              <p:cNvSpPr>
                <a:spLocks noChangeArrowheads="1"/>
              </p:cNvSpPr>
              <p:nvPr/>
            </p:nvSpPr>
            <p:spPr bwMode="auto">
              <a:xfrm>
                <a:off x="347" y="3466"/>
                <a:ext cx="586" cy="585"/>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0" tIns="0" rIns="0" bIns="0" numCol="1" anchor="ctr" anchorCtr="0" compatLnSpc="1"/>
              <a:lstStyle/>
              <a:p>
                <a:pPr algn="ctr"/>
                <a:endParaRPr lang="en-AU" dirty="0">
                  <a:solidFill>
                    <a:schemeClr val="bg1"/>
                  </a:solidFill>
                  <a:latin typeface="FontAwesome" pitchFamily="2" charset="0"/>
                </a:endParaRPr>
              </a:p>
            </p:txBody>
          </p:sp>
          <p:sp>
            <p:nvSpPr>
              <p:cNvPr id="34" name="Freeform 6"/>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solidFill>
                <a:schemeClr val="accent5">
                  <a:lumMod val="10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400"/>
              </a:p>
            </p:txBody>
          </p:sp>
        </p:grpSp>
        <p:sp>
          <p:nvSpPr>
            <p:cNvPr id="35" name="Teardrop 24"/>
            <p:cNvSpPr/>
            <p:nvPr/>
          </p:nvSpPr>
          <p:spPr>
            <a:xfrm rot="18900000">
              <a:off x="6830945" y="2771178"/>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ardrop 108"/>
            <p:cNvSpPr/>
            <p:nvPr/>
          </p:nvSpPr>
          <p:spPr>
            <a:xfrm rot="18900000">
              <a:off x="4771267" y="3335229"/>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ardrop 110"/>
            <p:cNvSpPr/>
            <p:nvPr/>
          </p:nvSpPr>
          <p:spPr>
            <a:xfrm rot="18900000">
              <a:off x="8070954" y="2142018"/>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ardrop 116"/>
            <p:cNvSpPr/>
            <p:nvPr/>
          </p:nvSpPr>
          <p:spPr>
            <a:xfrm rot="18900000">
              <a:off x="7591308" y="3689213"/>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ardrop 117"/>
            <p:cNvSpPr/>
            <p:nvPr/>
          </p:nvSpPr>
          <p:spPr>
            <a:xfrm rot="18900000">
              <a:off x="8945246" y="305150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ardrop 118"/>
            <p:cNvSpPr/>
            <p:nvPr/>
          </p:nvSpPr>
          <p:spPr>
            <a:xfrm rot="18900000">
              <a:off x="5002769" y="215330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ardrop 119"/>
            <p:cNvSpPr/>
            <p:nvPr/>
          </p:nvSpPr>
          <p:spPr>
            <a:xfrm rot="18900000">
              <a:off x="4474137" y="3658760"/>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ardrop 120"/>
            <p:cNvSpPr/>
            <p:nvPr/>
          </p:nvSpPr>
          <p:spPr>
            <a:xfrm rot="18900000">
              <a:off x="3901419" y="286176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ardrop 121"/>
            <p:cNvSpPr/>
            <p:nvPr/>
          </p:nvSpPr>
          <p:spPr>
            <a:xfrm rot="18900000">
              <a:off x="4962354" y="2752086"/>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ardrop 122"/>
            <p:cNvSpPr/>
            <p:nvPr/>
          </p:nvSpPr>
          <p:spPr>
            <a:xfrm rot="18900000">
              <a:off x="6476738" y="3036397"/>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ardrop 123"/>
            <p:cNvSpPr/>
            <p:nvPr/>
          </p:nvSpPr>
          <p:spPr>
            <a:xfrm rot="18900000">
              <a:off x="3795926" y="2160240"/>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ardrop 124"/>
            <p:cNvSpPr/>
            <p:nvPr/>
          </p:nvSpPr>
          <p:spPr>
            <a:xfrm rot="18900000">
              <a:off x="3182357" y="3265903"/>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ardrop 125"/>
            <p:cNvSpPr/>
            <p:nvPr/>
          </p:nvSpPr>
          <p:spPr>
            <a:xfrm rot="18900000">
              <a:off x="5401561" y="1746849"/>
              <a:ext cx="217713" cy="217713"/>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ardrop 126"/>
            <p:cNvSpPr/>
            <p:nvPr/>
          </p:nvSpPr>
          <p:spPr>
            <a:xfrm rot="18900000">
              <a:off x="7682652" y="1864904"/>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ardrop 127"/>
            <p:cNvSpPr/>
            <p:nvPr/>
          </p:nvSpPr>
          <p:spPr>
            <a:xfrm rot="18900000">
              <a:off x="6788272" y="1415371"/>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ardrop 128"/>
            <p:cNvSpPr/>
            <p:nvPr/>
          </p:nvSpPr>
          <p:spPr>
            <a:xfrm rot="18900000">
              <a:off x="5838296" y="216023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ardrop 129"/>
            <p:cNvSpPr/>
            <p:nvPr/>
          </p:nvSpPr>
          <p:spPr>
            <a:xfrm rot="18900000">
              <a:off x="7105895" y="2121785"/>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ardrop 130"/>
            <p:cNvSpPr/>
            <p:nvPr/>
          </p:nvSpPr>
          <p:spPr>
            <a:xfrm rot="18900000">
              <a:off x="8077364" y="3058279"/>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ardrop 131"/>
            <p:cNvSpPr/>
            <p:nvPr/>
          </p:nvSpPr>
          <p:spPr>
            <a:xfrm rot="18900000">
              <a:off x="4334144" y="1793645"/>
              <a:ext cx="125531" cy="125531"/>
            </a:xfrm>
            <a:prstGeom prst="teardrop">
              <a:avLst>
                <a:gd name="adj" fmla="val 101674"/>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3" name="矩形 92">
            <a:extLst>
              <a:ext uri="{FF2B5EF4-FFF2-40B4-BE49-F238E27FC236}">
                <a16:creationId xmlns:a16="http://schemas.microsoft.com/office/drawing/2014/main" id="{F735A387-1A27-4E3E-9833-87FE2864AD40}"/>
              </a:ext>
            </a:extLst>
          </p:cNvPr>
          <p:cNvSpPr/>
          <p:nvPr/>
        </p:nvSpPr>
        <p:spPr>
          <a:xfrm>
            <a:off x="5423230" y="1005831"/>
            <a:ext cx="5807285" cy="325987"/>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网页上爬取的数据和从数据库等结构化的数据集合中抽取的数据</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
        <p:nvSpPr>
          <p:cNvPr id="94" name="矩形 93">
            <a:extLst>
              <a:ext uri="{FF2B5EF4-FFF2-40B4-BE49-F238E27FC236}">
                <a16:creationId xmlns:a16="http://schemas.microsoft.com/office/drawing/2014/main" id="{54F45BE3-5C41-461B-91FF-AA57899E9017}"/>
              </a:ext>
            </a:extLst>
          </p:cNvPr>
          <p:cNvSpPr/>
          <p:nvPr/>
        </p:nvSpPr>
        <p:spPr>
          <a:xfrm>
            <a:off x="5423230" y="462518"/>
            <a:ext cx="2454518" cy="396583"/>
          </a:xfrm>
          <a:prstGeom prst="rect">
            <a:avLst/>
          </a:prstGeom>
        </p:spPr>
        <p:txBody>
          <a:bodyPr wrap="none">
            <a:spAutoFit/>
          </a:bodyPr>
          <a:lstStyle/>
          <a:p>
            <a:pPr marR="190500">
              <a:lnSpc>
                <a:spcPct val="120000"/>
              </a:lnSpc>
            </a:pPr>
            <a:r>
              <a:rPr lang="zh-CN" altLang="en-US"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知识图谱的数据来源</a:t>
            </a:r>
            <a:endParaRPr lang="zh-CN" altLang="zh-CN"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5" name="矩形 94">
            <a:extLst>
              <a:ext uri="{FF2B5EF4-FFF2-40B4-BE49-F238E27FC236}">
                <a16:creationId xmlns:a16="http://schemas.microsoft.com/office/drawing/2014/main" id="{8A54D90C-C5B1-4164-BD4A-D4E43FE085E3}"/>
              </a:ext>
            </a:extLst>
          </p:cNvPr>
          <p:cNvSpPr/>
          <p:nvPr/>
        </p:nvSpPr>
        <p:spPr>
          <a:xfrm>
            <a:off x="5423230" y="1579151"/>
            <a:ext cx="1992853"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知识图谱的构建</a:t>
            </a:r>
          </a:p>
        </p:txBody>
      </p:sp>
      <p:sp>
        <p:nvSpPr>
          <p:cNvPr id="96" name="矩形 95">
            <a:extLst>
              <a:ext uri="{FF2B5EF4-FFF2-40B4-BE49-F238E27FC236}">
                <a16:creationId xmlns:a16="http://schemas.microsoft.com/office/drawing/2014/main" id="{69EC9172-E198-47E9-96C5-FBC3724A6DE5}"/>
              </a:ext>
            </a:extLst>
          </p:cNvPr>
          <p:cNvSpPr/>
          <p:nvPr/>
        </p:nvSpPr>
        <p:spPr>
          <a:xfrm>
            <a:off x="5423230" y="2106081"/>
            <a:ext cx="6096000" cy="1104533"/>
          </a:xfrm>
          <a:prstGeom prst="rect">
            <a:avLst/>
          </a:prstGeom>
        </p:spPr>
        <p:txBody>
          <a:bodyPr>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自顶向下和自底向上两种方式</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本体学习</a:t>
            </a:r>
            <a:r>
              <a:rPr lang="zh-CN" altLang="en-US" sz="1400" dirty="0">
                <a:latin typeface="微软雅黑" panose="020B0503020204020204" pitchFamily="34" charset="-122"/>
                <a:ea typeface="微软雅黑" panose="020B0503020204020204" pitchFamily="34" charset="-122"/>
                <a:cs typeface="Times New Roman" panose="02020603050405020304" pitchFamily="18" charset="0"/>
              </a:rPr>
              <a:t>：术语抽取，同义关系抽取，概念抽取，分类学关系抽取，公理和规则学习</a:t>
            </a:r>
            <a:endParaRPr lang="en-US" altLang="zh-CN" sz="1400"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实体学习：实体对齐，实体填充</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7" name="矩形 96">
            <a:extLst>
              <a:ext uri="{FF2B5EF4-FFF2-40B4-BE49-F238E27FC236}">
                <a16:creationId xmlns:a16="http://schemas.microsoft.com/office/drawing/2014/main" id="{5A6B5A24-B038-4FDD-A4B3-47614A76431B}"/>
              </a:ext>
            </a:extLst>
          </p:cNvPr>
          <p:cNvSpPr/>
          <p:nvPr/>
        </p:nvSpPr>
        <p:spPr>
          <a:xfrm>
            <a:off x="5423230" y="3850454"/>
            <a:ext cx="6001140" cy="1363065"/>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扩展知识图谱的知识覆盖率</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知识推理：对实体属性的推理，对实体关系的推理</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用户搜索意图挖掘：根据用户的点击行为来评价查询结果的价值以及应该在查询结果中关联和推荐的信息的方法，并进而判断用户之后的关键词输入行为所对应的准确意图</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98" name="矩形 97">
            <a:extLst>
              <a:ext uri="{FF2B5EF4-FFF2-40B4-BE49-F238E27FC236}">
                <a16:creationId xmlns:a16="http://schemas.microsoft.com/office/drawing/2014/main" id="{7D19008F-C53B-4835-9AD1-1913CD57A96C}"/>
              </a:ext>
            </a:extLst>
          </p:cNvPr>
          <p:cNvSpPr/>
          <p:nvPr/>
        </p:nvSpPr>
        <p:spPr>
          <a:xfrm>
            <a:off x="5423230" y="3321064"/>
            <a:ext cx="2223686" cy="396583"/>
          </a:xfrm>
          <a:prstGeom prst="rect">
            <a:avLst/>
          </a:prstGeom>
        </p:spPr>
        <p:txBody>
          <a:bodyPr wrap="none">
            <a:spAutoFit/>
          </a:bodyPr>
          <a:lstStyle/>
          <a:p>
            <a:pPr marR="190500">
              <a:lnSpc>
                <a:spcPct val="120000"/>
              </a:lnSpc>
            </a:pPr>
            <a:r>
              <a:rPr lang="zh-CN" altLang="en-US" b="1" dirty="0">
                <a:solidFill>
                  <a:schemeClr val="accent1">
                    <a:lumMod val="100000"/>
                  </a:schemeClr>
                </a:solidFill>
                <a:latin typeface="微软雅黑" panose="020B0503020204020204" pitchFamily="34" charset="-122"/>
                <a:ea typeface="微软雅黑" panose="020B0503020204020204" pitchFamily="34" charset="-122"/>
                <a:cs typeface="Times New Roman" panose="02020603050405020304" pitchFamily="18" charset="0"/>
              </a:rPr>
              <a:t>知识图谱上的挖掘</a:t>
            </a:r>
          </a:p>
        </p:txBody>
      </p:sp>
      <p:sp>
        <p:nvSpPr>
          <p:cNvPr id="55" name="矩形 54">
            <a:extLst>
              <a:ext uri="{FF2B5EF4-FFF2-40B4-BE49-F238E27FC236}">
                <a16:creationId xmlns:a16="http://schemas.microsoft.com/office/drawing/2014/main" id="{12337C64-88D9-4D57-92C2-C3411F859597}"/>
              </a:ext>
            </a:extLst>
          </p:cNvPr>
          <p:cNvSpPr/>
          <p:nvPr/>
        </p:nvSpPr>
        <p:spPr>
          <a:xfrm>
            <a:off x="5423229" y="5338381"/>
            <a:ext cx="2685351" cy="396583"/>
          </a:xfrm>
          <a:prstGeom prst="rect">
            <a:avLst/>
          </a:prstGeom>
        </p:spPr>
        <p:txBody>
          <a:bodyPr wrap="none">
            <a:spAutoFit/>
          </a:bodyPr>
          <a:lstStyle/>
          <a:p>
            <a:pPr marR="190500">
              <a:lnSpc>
                <a:spcPct val="12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知识图谱的更新和维护</a:t>
            </a:r>
          </a:p>
        </p:txBody>
      </p:sp>
      <p:sp>
        <p:nvSpPr>
          <p:cNvPr id="56" name="矩形 55">
            <a:extLst>
              <a:ext uri="{FF2B5EF4-FFF2-40B4-BE49-F238E27FC236}">
                <a16:creationId xmlns:a16="http://schemas.microsoft.com/office/drawing/2014/main" id="{7088280E-C670-47C1-9E41-A6EB1F561FDD}"/>
              </a:ext>
            </a:extLst>
          </p:cNvPr>
          <p:cNvSpPr/>
          <p:nvPr/>
        </p:nvSpPr>
        <p:spPr>
          <a:xfrm>
            <a:off x="5423229" y="5870495"/>
            <a:ext cx="5807285" cy="584519"/>
          </a:xfrm>
          <a:prstGeom prst="rect">
            <a:avLst/>
          </a:prstGeom>
        </p:spPr>
        <p:txBody>
          <a:bodyPr wrap="square">
            <a:spAutoFit/>
          </a:bodyPr>
          <a:lstStyle/>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数据模式层的更新</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2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数据层的更新</a:t>
            </a:r>
            <a:endParaRPr lang="en-US" altLang="zh-CN" sz="1400" dirty="0">
              <a:solidFill>
                <a:schemeClr val="tx1">
                  <a:lumMod val="85000"/>
                  <a:lumOff val="15000"/>
                </a:schemeClr>
              </a:solidFill>
              <a:latin typeface="方正姚体" panose="02010601030101010101" pitchFamily="2" charset="-122"/>
              <a:ea typeface="方正姚体" panose="02010601030101010101" pitchFamily="2" charset="-122"/>
            </a:endParaRPr>
          </a:p>
        </p:txBody>
      </p:sp>
    </p:spTree>
    <p:extLst>
      <p:ext uri="{BB962C8B-B14F-4D97-AF65-F5344CB8AC3E}">
        <p14:creationId xmlns:p14="http://schemas.microsoft.com/office/powerpoint/2010/main" val="605956017"/>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4"/>
                                        </p:tgtEl>
                                        <p:attrNameLst>
                                          <p:attrName>style.visibility</p:attrName>
                                        </p:attrNameLst>
                                      </p:cBhvr>
                                      <p:to>
                                        <p:strVal val="visible"/>
                                      </p:to>
                                    </p:set>
                                    <p:animEffect transition="in" filter="fade">
                                      <p:cBhvr>
                                        <p:cTn id="11" dur="500"/>
                                        <p:tgtEl>
                                          <p:spTgt spid="9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3"/>
                                        </p:tgtEl>
                                        <p:attrNameLst>
                                          <p:attrName>style.visibility</p:attrName>
                                        </p:attrNameLst>
                                      </p:cBhvr>
                                      <p:to>
                                        <p:strVal val="visible"/>
                                      </p:to>
                                    </p:set>
                                    <p:animEffect transition="in" filter="fade">
                                      <p:cBhvr>
                                        <p:cTn id="15" dur="500"/>
                                        <p:tgtEl>
                                          <p:spTgt spid="93"/>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5"/>
                                        </p:tgtEl>
                                        <p:attrNameLst>
                                          <p:attrName>style.visibility</p:attrName>
                                        </p:attrNameLst>
                                      </p:cBhvr>
                                      <p:to>
                                        <p:strVal val="visible"/>
                                      </p:to>
                                    </p:set>
                                    <p:animEffect transition="in" filter="fade">
                                      <p:cBhvr>
                                        <p:cTn id="19" dur="500"/>
                                        <p:tgtEl>
                                          <p:spTgt spid="95"/>
                                        </p:tgtEl>
                                      </p:cBhvr>
                                    </p:animEffect>
                                  </p:childTnLst>
                                </p:cTn>
                              </p:par>
                            </p:childTnLst>
                          </p:cTn>
                        </p:par>
                        <p:par>
                          <p:cTn id="20" fill="hold">
                            <p:stCondLst>
                              <p:cond delay="2000"/>
                            </p:stCondLst>
                            <p:childTnLst>
                              <p:par>
                                <p:cTn id="21" presetID="10" presetClass="entr" presetSubtype="0" fill="hold" grpId="0" nodeType="afterEffect" nodePh="1">
                                  <p:stCondLst>
                                    <p:cond delay="0"/>
                                  </p:stCondLst>
                                  <p:endCondLst>
                                    <p:cond evt="begin" delay="0">
                                      <p:tn val="21"/>
                                    </p:cond>
                                  </p:endCondLst>
                                  <p:childTnLst>
                                    <p:set>
                                      <p:cBhvr>
                                        <p:cTn id="22" dur="1" fill="hold">
                                          <p:stCondLst>
                                            <p:cond delay="0"/>
                                          </p:stCondLst>
                                        </p:cTn>
                                        <p:tgtEl>
                                          <p:spTgt spid="96"/>
                                        </p:tgtEl>
                                        <p:attrNameLst>
                                          <p:attrName>style.visibility</p:attrName>
                                        </p:attrNameLst>
                                      </p:cBhvr>
                                      <p:to>
                                        <p:strVal val="visible"/>
                                      </p:to>
                                    </p:set>
                                    <p:animEffect transition="in" filter="fade">
                                      <p:cBhvr>
                                        <p:cTn id="23" dur="500"/>
                                        <p:tgtEl>
                                          <p:spTgt spid="9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98"/>
                                        </p:tgtEl>
                                        <p:attrNameLst>
                                          <p:attrName>style.visibility</p:attrName>
                                        </p:attrNameLst>
                                      </p:cBhvr>
                                      <p:to>
                                        <p:strVal val="visible"/>
                                      </p:to>
                                    </p:set>
                                    <p:animEffect transition="in" filter="fade">
                                      <p:cBhvr>
                                        <p:cTn id="27" dur="500"/>
                                        <p:tgtEl>
                                          <p:spTgt spid="98"/>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97"/>
                                        </p:tgtEl>
                                        <p:attrNameLst>
                                          <p:attrName>style.visibility</p:attrName>
                                        </p:attrNameLst>
                                      </p:cBhvr>
                                      <p:to>
                                        <p:strVal val="visible"/>
                                      </p:to>
                                    </p:set>
                                    <p:animEffect transition="in" filter="fade">
                                      <p:cBhvr>
                                        <p:cTn id="31" dur="500"/>
                                        <p:tgtEl>
                                          <p:spTgt spid="97"/>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55"/>
                                        </p:tgtEl>
                                        <p:attrNameLst>
                                          <p:attrName>style.visibility</p:attrName>
                                        </p:attrNameLst>
                                      </p:cBhvr>
                                      <p:to>
                                        <p:strVal val="visible"/>
                                      </p:to>
                                    </p:set>
                                    <p:animEffect transition="in" filter="fade">
                                      <p:cBhvr>
                                        <p:cTn id="35" dur="500"/>
                                        <p:tgtEl>
                                          <p:spTgt spid="55"/>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56"/>
                                        </p:tgtEl>
                                        <p:attrNameLst>
                                          <p:attrName>style.visibility</p:attrName>
                                        </p:attrNameLst>
                                      </p:cBhvr>
                                      <p:to>
                                        <p:strVal val="visible"/>
                                      </p:to>
                                    </p:set>
                                    <p:animEffect transition="in" filter="fade">
                                      <p:cBhvr>
                                        <p:cTn id="39"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94" grpId="0"/>
      <p:bldP spid="95" grpId="0"/>
      <p:bldP spid="96" grpId="0"/>
      <p:bldP spid="97" grpId="0"/>
      <p:bldP spid="98" grpId="0"/>
      <p:bldP spid="55" grpId="0"/>
      <p:bldP spid="56" grpId="0"/>
    </p:bldLst>
  </p:timing>
</p:sld>
</file>

<file path=ppt/theme/theme1.xml><?xml version="1.0" encoding="utf-8"?>
<a:theme xmlns:a="http://schemas.openxmlformats.org/drawingml/2006/main" name="千图网海量PPT模板www.58pic.com​​">
  <a:themeElements>
    <a:clrScheme name="自定义 2648">
      <a:dk1>
        <a:sysClr val="windowText" lastClr="000000"/>
      </a:dk1>
      <a:lt1>
        <a:sysClr val="window" lastClr="FFFFFF"/>
      </a:lt1>
      <a:dk2>
        <a:srgbClr val="44546A"/>
      </a:dk2>
      <a:lt2>
        <a:srgbClr val="E7E6E6"/>
      </a:lt2>
      <a:accent1>
        <a:srgbClr val="F07B46"/>
      </a:accent1>
      <a:accent2>
        <a:srgbClr val="2E2C2C"/>
      </a:accent2>
      <a:accent3>
        <a:srgbClr val="F07B46"/>
      </a:accent3>
      <a:accent4>
        <a:srgbClr val="2E2C2C"/>
      </a:accent4>
      <a:accent5>
        <a:srgbClr val="F07B46"/>
      </a:accent5>
      <a:accent6>
        <a:srgbClr val="2E2C2C"/>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309</TotalTime>
  <Words>2343</Words>
  <Application>Microsoft Office PowerPoint</Application>
  <PresentationFormat>宽屏</PresentationFormat>
  <Paragraphs>176</Paragraphs>
  <Slides>26</Slides>
  <Notes>15</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26</vt:i4>
      </vt:variant>
    </vt:vector>
  </HeadingPairs>
  <TitlesOfParts>
    <vt:vector size="39" baseType="lpstr">
      <vt:lpstr>FontAwesome</vt:lpstr>
      <vt:lpstr>Montserrat ExtraLight</vt:lpstr>
      <vt:lpstr>等线</vt:lpstr>
      <vt:lpstr>等线 Light</vt:lpstr>
      <vt:lpstr>方正兰亭黑简体</vt:lpstr>
      <vt:lpstr>方正姚体</vt:lpstr>
      <vt:lpstr>微软雅黑</vt:lpstr>
      <vt:lpstr>Arial</vt:lpstr>
      <vt:lpstr>Arial Narrow</vt:lpstr>
      <vt:lpstr>Impact</vt:lpstr>
      <vt:lpstr>Symbol</vt:lpstr>
      <vt:lpstr>Times New Roman</vt:lpstr>
      <vt:lpstr>千图网海量PPT模板www.58pic.com​​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胡 悦</cp:lastModifiedBy>
  <cp:revision>59</cp:revision>
  <dcterms:created xsi:type="dcterms:W3CDTF">2018-04-10T08:10:31Z</dcterms:created>
  <dcterms:modified xsi:type="dcterms:W3CDTF">2018-10-09T10:01:23Z</dcterms:modified>
</cp:coreProperties>
</file>

<file path=docProps/thumbnail.jpeg>
</file>